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7772400" cy="10058400"/>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 clrIdx="0">
    <p:extLst>
      <p:ext uri="{19B8F6BF-5375-455C-9EA6-DF929625EA0E}">
        <p15:presenceInfo xmlns:p15="http://schemas.microsoft.com/office/powerpoint/2012/main" userId="Cind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4540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03" autoAdjust="0"/>
    <p:restoredTop sz="95964" autoAdjust="0"/>
  </p:normalViewPr>
  <p:slideViewPr>
    <p:cSldViewPr snapToGrid="0">
      <p:cViewPr varScale="1">
        <p:scale>
          <a:sx n="74" d="100"/>
          <a:sy n="74" d="100"/>
        </p:scale>
        <p:origin x="2652" y="78"/>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F2759D73-E0EA-48AA-8A53-969434F1EAFD}" type="datetimeFigureOut">
              <a:rPr lang="en-US" smtClean="0"/>
              <a:t>6/17/2024</a:t>
            </a:fld>
            <a:endParaRPr lang="en-US" dirty="0"/>
          </a:p>
        </p:txBody>
      </p:sp>
      <p:sp>
        <p:nvSpPr>
          <p:cNvPr id="4" name="Slide Image Placeholder 3"/>
          <p:cNvSpPr>
            <a:spLocks noGrp="1" noRot="1" noChangeAspect="1"/>
          </p:cNvSpPr>
          <p:nvPr>
            <p:ph type="sldImg" idx="2"/>
          </p:nvPr>
        </p:nvSpPr>
        <p:spPr>
          <a:xfrm>
            <a:off x="2317750" y="1169988"/>
            <a:ext cx="2441575"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6" y="4505326"/>
            <a:ext cx="5661025" cy="36877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6"/>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6"/>
            <a:ext cx="3067050" cy="469900"/>
          </a:xfrm>
          <a:prstGeom prst="rect">
            <a:avLst/>
          </a:prstGeom>
        </p:spPr>
        <p:txBody>
          <a:bodyPr vert="horz" lIns="91440" tIns="45720" rIns="91440" bIns="45720" rtlCol="0" anchor="b"/>
          <a:lstStyle>
            <a:lvl1pPr algn="r">
              <a:defRPr sz="1200"/>
            </a:lvl1pPr>
          </a:lstStyle>
          <a:p>
            <a:fld id="{093DB881-215B-453B-9C8F-9EEF8100EC1D}" type="slidenum">
              <a:rPr lang="en-US" smtClean="0"/>
              <a:t>‹#›</a:t>
            </a:fld>
            <a:endParaRPr lang="en-US" dirty="0"/>
          </a:p>
        </p:txBody>
      </p:sp>
    </p:spTree>
    <p:extLst>
      <p:ext uri="{BB962C8B-B14F-4D97-AF65-F5344CB8AC3E}">
        <p14:creationId xmlns:p14="http://schemas.microsoft.com/office/powerpoint/2010/main" val="343921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3DB881-215B-453B-9C8F-9EEF8100EC1D}" type="slidenum">
              <a:rPr lang="en-US" smtClean="0"/>
              <a:t>1</a:t>
            </a:fld>
            <a:endParaRPr lang="en-US" dirty="0"/>
          </a:p>
        </p:txBody>
      </p:sp>
    </p:spTree>
    <p:extLst>
      <p:ext uri="{BB962C8B-B14F-4D97-AF65-F5344CB8AC3E}">
        <p14:creationId xmlns:p14="http://schemas.microsoft.com/office/powerpoint/2010/main" val="212439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517AD46-224F-40CE-8235-F842DFD63256}" type="datetimeFigureOut">
              <a:rPr lang="en-US"/>
              <a:pPr>
                <a:defRPr/>
              </a:pPr>
              <a:t>6/17/2024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F5B6E9-94C2-4474-88BC-5C905486E97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8EBDF4-226E-41E9-9BDE-BED0CDC82E7D}" type="datetimeFigureOut">
              <a:rPr lang="en-US"/>
              <a:pPr>
                <a:defRPr/>
              </a:pPr>
              <a:t>6/17/2024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EFE1DB-DD17-4572-93EF-CA87A6C260E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8788DCB-4CF6-4875-B334-2C1BF9E09345}" type="datetimeFigureOut">
              <a:rPr lang="en-US"/>
              <a:pPr>
                <a:defRPr/>
              </a:pPr>
              <a:t>6/17/2024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AE679CE-EB33-4F31-BD31-50C9C9145E5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1162AC-4BB2-4B2C-B0EC-303CE7F7A26A}" type="datetimeFigureOut">
              <a:rPr lang="en-US"/>
              <a:pPr>
                <a:defRPr/>
              </a:pPr>
              <a:t>6/17/2024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CAC83DA-6836-42DA-B71A-A53D1A867EA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0E72E981-2746-4D25-AAD6-82D1CBEE8D85}" type="datetimeFigureOut">
              <a:rPr lang="en-US"/>
              <a:pPr>
                <a:defRPr/>
              </a:pPr>
              <a:t>6/17/2024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7B930B5-0378-4515-A5A9-E09B18BDC46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240C0BE-5550-4123-815C-265F69D74C7D}" type="datetimeFigureOut">
              <a:rPr lang="en-US"/>
              <a:pPr>
                <a:defRPr/>
              </a:pPr>
              <a:t>6/17/2024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7E5D57D-5C0A-406F-A1B0-C0BEFA3AC42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19DF1FC-C9D5-4CB0-B386-A32292E95BDD}" type="datetimeFigureOut">
              <a:rPr lang="en-US"/>
              <a:pPr>
                <a:defRPr/>
              </a:pPr>
              <a:t>6/17/2024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CE9AD6A-A0D6-4915-BCD5-155AA19E8E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2A45A2F-6ABE-4ADD-813B-694BD4815456}" type="datetimeFigureOut">
              <a:rPr lang="en-US"/>
              <a:pPr>
                <a:defRPr/>
              </a:pPr>
              <a:t>6/17/2024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567067C-59A0-48EF-A1A0-095D42E8BD3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A55FCC-62A2-457B-B42F-EED68459E148}" type="datetimeFigureOut">
              <a:rPr lang="en-US"/>
              <a:pPr>
                <a:defRPr/>
              </a:pPr>
              <a:t>6/17/2024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EFDDDC7-0674-4654-9F00-9C3C28DD3D6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0A123E4-DDA6-405A-9A02-744B1C46E1D3}" type="datetimeFigureOut">
              <a:rPr lang="en-US"/>
              <a:pPr>
                <a:defRPr/>
              </a:pPr>
              <a:t>6/17/2024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EB6276F-94F5-47BE-BE81-6D099D78965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45303B24-9A76-4537-B248-2F6C2A6F1952}" type="datetimeFigureOut">
              <a:rPr lang="en-US"/>
              <a:pPr>
                <a:defRPr/>
              </a:pPr>
              <a:t>6/17/2024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8865BB-1B64-4631-A28F-D00C47983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173AFEF-DB75-4638-8484-F4052B5838D1}" type="datetimeFigureOut">
              <a:rPr lang="en-US"/>
              <a:pPr>
                <a:defRPr/>
              </a:pPr>
              <a:t>6/17/2024</a:t>
            </a:fld>
            <a:endParaRPr lang="en-US" dirty="0"/>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BF67506-34C7-4201-A763-B69F413760C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www.youtube.com/wmofschaf" TargetMode="External"/><Relationship Id="rId9"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B6ECD96-58C8-4776-54A3-C3E5383FE9DB}"/>
              </a:ext>
            </a:extLst>
          </p:cNvPr>
          <p:cNvSpPr/>
          <p:nvPr/>
        </p:nvSpPr>
        <p:spPr>
          <a:xfrm>
            <a:off x="14727" y="1523456"/>
            <a:ext cx="2486342" cy="697388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b="1" dirty="0">
              <a:latin typeface="Arial Narrow" panose="020B0606020202030204" pitchFamily="34" charset="0"/>
            </a:endParaRPr>
          </a:p>
          <a:p>
            <a:pPr algn="ctr" eaLnBrk="1" hangingPunct="1">
              <a:defRPr/>
            </a:pPr>
            <a:endParaRPr lang="en-US" b="1" dirty="0">
              <a:latin typeface="Arial Narrow" panose="020B0606020202030204" pitchFamily="34" charset="0"/>
            </a:endParaRPr>
          </a:p>
        </p:txBody>
      </p:sp>
      <p:sp>
        <p:nvSpPr>
          <p:cNvPr id="10" name="Rectangle 9"/>
          <p:cNvSpPr/>
          <p:nvPr/>
        </p:nvSpPr>
        <p:spPr>
          <a:xfrm>
            <a:off x="0" y="8512492"/>
            <a:ext cx="2656653"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6892" y="8692351"/>
            <a:ext cx="2407395" cy="1077218"/>
          </a:xfrm>
          <a:prstGeom prst="rect">
            <a:avLst/>
          </a:prstGeom>
          <a:noFill/>
        </p:spPr>
        <p:txBody>
          <a:bodyPr wrap="square" rtlCol="0">
            <a:spAutoFit/>
          </a:bodyPr>
          <a:lstStyle/>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Members Free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Non-Members: $15</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Free Parking Available in</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Lot</a:t>
            </a:r>
          </a:p>
        </p:txBody>
      </p:sp>
      <p:sp>
        <p:nvSpPr>
          <p:cNvPr id="12" name="Rectangle 11"/>
          <p:cNvSpPr/>
          <p:nvPr/>
        </p:nvSpPr>
        <p:spPr>
          <a:xfrm>
            <a:off x="5263117" y="8512492"/>
            <a:ext cx="2509284"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5740400" y="8634052"/>
            <a:ext cx="1857351" cy="1323439"/>
          </a:xfrm>
          <a:prstGeom prst="rect">
            <a:avLst/>
          </a:prstGeom>
          <a:noFill/>
        </p:spPr>
        <p:txBody>
          <a:bodyPr wrap="square" rtlCol="0">
            <a:spAutoFit/>
          </a:bodyPr>
          <a:lstStyle/>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3315 Airport Drive</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Torrance, CA 90505</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(310) 326-9544</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www.wmof.com</a:t>
            </a:r>
          </a:p>
        </p:txBody>
      </p:sp>
      <p:sp>
        <p:nvSpPr>
          <p:cNvPr id="20" name="TextBox 9"/>
          <p:cNvSpPr txBox="1">
            <a:spLocks noChangeArrowheads="1"/>
          </p:cNvSpPr>
          <p:nvPr/>
        </p:nvSpPr>
        <p:spPr bwMode="auto">
          <a:xfrm>
            <a:off x="141299" y="1512599"/>
            <a:ext cx="2298700" cy="646331"/>
          </a:xfrm>
          <a:prstGeom prst="rect">
            <a:avLst/>
          </a:prstGeom>
          <a:noFill/>
          <a:ln w="9525">
            <a:noFill/>
            <a:miter lim="800000"/>
            <a:headEnd/>
            <a:tailEnd/>
          </a:ln>
        </p:spPr>
        <p:txBody>
          <a:bodyPr>
            <a:spAutoFit/>
          </a:bodyPr>
          <a:lstStyle/>
          <a:p>
            <a:pPr algn="ctr"/>
            <a:r>
              <a:rPr lang="en-US" sz="2000" b="1" dirty="0">
                <a:latin typeface="Times New Roman" panose="02020603050405020304" pitchFamily="18" charset="0"/>
                <a:cs typeface="Times New Roman" panose="02020603050405020304" pitchFamily="18" charset="0"/>
              </a:rPr>
              <a:t>July 20, 2024</a:t>
            </a:r>
          </a:p>
          <a:p>
            <a:pPr algn="ctr"/>
            <a:r>
              <a:rPr lang="en-US" sz="1600" b="1" dirty="0">
                <a:latin typeface="Times New Roman" panose="02020603050405020304" pitchFamily="18" charset="0"/>
                <a:cs typeface="Times New Roman" panose="02020603050405020304" pitchFamily="18" charset="0"/>
              </a:rPr>
              <a:t>11 AM Lecture</a:t>
            </a:r>
          </a:p>
        </p:txBody>
      </p:sp>
      <p:sp>
        <p:nvSpPr>
          <p:cNvPr id="35" name="TextBox 34"/>
          <p:cNvSpPr txBox="1"/>
          <p:nvPr/>
        </p:nvSpPr>
        <p:spPr>
          <a:xfrm>
            <a:off x="3240454" y="190139"/>
            <a:ext cx="3680253" cy="523220"/>
          </a:xfrm>
          <a:prstGeom prst="rect">
            <a:avLst/>
          </a:prstGeom>
          <a:noFill/>
        </p:spPr>
        <p:txBody>
          <a:bodyPr wrap="square" rtlCol="0">
            <a:spAutoFit/>
          </a:bodyPr>
          <a:lstStyle/>
          <a:p>
            <a:pPr algn="ctr"/>
            <a:r>
              <a:rPr lang="en-US" sz="2800" b="1" dirty="0">
                <a:latin typeface="Arial Narrow" panose="020B0606020202030204" pitchFamily="34" charset="0"/>
              </a:rPr>
              <a:t>Celebrity Lecture Series</a:t>
            </a:r>
          </a:p>
        </p:txBody>
      </p:sp>
      <p:sp>
        <p:nvSpPr>
          <p:cNvPr id="23" name="AutoShape 2" descr="Image result for republic of vietnam flag"/>
          <p:cNvSpPr>
            <a:spLocks noChangeAspect="1" noChangeArrowheads="1"/>
          </p:cNvSpPr>
          <p:nvPr/>
        </p:nvSpPr>
        <p:spPr bwMode="auto">
          <a:xfrm>
            <a:off x="349912" y="2231032"/>
            <a:ext cx="1943100" cy="1295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2">
            <a:extLst>
              <a:ext uri="{FF2B5EF4-FFF2-40B4-BE49-F238E27FC236}">
                <a16:creationId xmlns:a16="http://schemas.microsoft.com/office/drawing/2014/main" id="{6A3DC24E-032E-4C2A-A856-B12347D7FB5C}"/>
              </a:ext>
            </a:extLst>
          </p:cNvPr>
          <p:cNvSpPr/>
          <p:nvPr/>
        </p:nvSpPr>
        <p:spPr>
          <a:xfrm>
            <a:off x="-1088571" y="6738155"/>
            <a:ext cx="1562340" cy="523220"/>
          </a:xfrm>
          <a:prstGeom prst="rect">
            <a:avLst/>
          </a:prstGeom>
        </p:spPr>
        <p:txBody>
          <a:bodyPr wrap="square">
            <a:spAutoFit/>
          </a:bodyPr>
          <a:lstStyle/>
          <a:p>
            <a:endParaRPr lang="en-US" sz="1400" b="1" dirty="0">
              <a:solidFill>
                <a:schemeClr val="tx2">
                  <a:lumMod val="75000"/>
                </a:schemeClr>
              </a:solidFill>
            </a:endParaRPr>
          </a:p>
          <a:p>
            <a:endParaRPr lang="en-US" sz="1400" dirty="0">
              <a:solidFill>
                <a:schemeClr val="tx2">
                  <a:lumMod val="75000"/>
                </a:schemeClr>
              </a:solidFill>
            </a:endParaRPr>
          </a:p>
        </p:txBody>
      </p:sp>
      <p:sp>
        <p:nvSpPr>
          <p:cNvPr id="21" name="Rectangle 20">
            <a:extLst>
              <a:ext uri="{FF2B5EF4-FFF2-40B4-BE49-F238E27FC236}">
                <a16:creationId xmlns:a16="http://schemas.microsoft.com/office/drawing/2014/main" id="{EF6BAA18-62F5-41E3-9AFC-9D15ECE78719}"/>
              </a:ext>
            </a:extLst>
          </p:cNvPr>
          <p:cNvSpPr/>
          <p:nvPr/>
        </p:nvSpPr>
        <p:spPr>
          <a:xfrm>
            <a:off x="-571500" y="6048139"/>
            <a:ext cx="3886200" cy="276999"/>
          </a:xfrm>
          <a:prstGeom prst="rect">
            <a:avLst/>
          </a:prstGeom>
        </p:spPr>
        <p:txBody>
          <a:bodyPr>
            <a:spAutoFit/>
          </a:bodyPr>
          <a:lstStyle/>
          <a:p>
            <a:pPr algn="ctr"/>
            <a:r>
              <a:rPr lang="en-US" sz="1200" b="1" dirty="0"/>
              <a:t> </a:t>
            </a:r>
          </a:p>
        </p:txBody>
      </p:sp>
      <p:sp>
        <p:nvSpPr>
          <p:cNvPr id="43" name="Rectangle 42">
            <a:extLst>
              <a:ext uri="{FF2B5EF4-FFF2-40B4-BE49-F238E27FC236}">
                <a16:creationId xmlns:a16="http://schemas.microsoft.com/office/drawing/2014/main" id="{B30B78F9-4C6F-40C5-A7F3-4BF24F0D85D5}"/>
              </a:ext>
            </a:extLst>
          </p:cNvPr>
          <p:cNvSpPr/>
          <p:nvPr/>
        </p:nvSpPr>
        <p:spPr>
          <a:xfrm>
            <a:off x="209810" y="6957704"/>
            <a:ext cx="2154421" cy="369332"/>
          </a:xfrm>
          <a:prstGeom prst="rect">
            <a:avLst/>
          </a:prstGeom>
        </p:spPr>
        <p:txBody>
          <a:bodyPr wrap="square">
            <a:spAutoFit/>
          </a:bodyPr>
          <a:lstStyle/>
          <a:p>
            <a:pPr algn="ctr"/>
            <a:endParaRPr lang="en-US" b="1" u="sng" dirty="0">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82EAE9B7-38E1-406D-841E-74482EDF21E7}"/>
              </a:ext>
            </a:extLst>
          </p:cNvPr>
          <p:cNvSpPr/>
          <p:nvPr/>
        </p:nvSpPr>
        <p:spPr>
          <a:xfrm rot="5400000">
            <a:off x="-1188502" y="7183624"/>
            <a:ext cx="1396591" cy="276999"/>
          </a:xfrm>
          <a:prstGeom prst="rect">
            <a:avLst/>
          </a:prstGeom>
        </p:spPr>
        <p:txBody>
          <a:bodyPr wrap="square">
            <a:spAutoFit/>
          </a:bodyPr>
          <a:lstStyle/>
          <a:p>
            <a:pPr algn="ctr"/>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9" name="Picture 8">
            <a:extLst>
              <a:ext uri="{FF2B5EF4-FFF2-40B4-BE49-F238E27FC236}">
                <a16:creationId xmlns:a16="http://schemas.microsoft.com/office/drawing/2014/main" id="{753181CF-E936-4E48-84EA-7BB36D2CD4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94" y="237267"/>
            <a:ext cx="2794189" cy="1072718"/>
          </a:xfrm>
          <a:prstGeom prst="rect">
            <a:avLst/>
          </a:prstGeom>
        </p:spPr>
      </p:pic>
      <p:sp>
        <p:nvSpPr>
          <p:cNvPr id="3" name="Rectangle 2">
            <a:extLst>
              <a:ext uri="{FF2B5EF4-FFF2-40B4-BE49-F238E27FC236}">
                <a16:creationId xmlns:a16="http://schemas.microsoft.com/office/drawing/2014/main" id="{7D286164-CBD2-43CB-BC97-DC906697F93E}"/>
              </a:ext>
            </a:extLst>
          </p:cNvPr>
          <p:cNvSpPr/>
          <p:nvPr/>
        </p:nvSpPr>
        <p:spPr>
          <a:xfrm>
            <a:off x="1177" y="6245891"/>
            <a:ext cx="2363054" cy="276999"/>
          </a:xfrm>
          <a:prstGeom prst="rect">
            <a:avLst/>
          </a:prstGeom>
        </p:spPr>
        <p:txBody>
          <a:bodyPr wrap="square">
            <a:spAutoFit/>
          </a:bodyPr>
          <a:lstStyle/>
          <a:p>
            <a:pPr algn="just"/>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44" name="Rectangle 43">
            <a:extLst>
              <a:ext uri="{FF2B5EF4-FFF2-40B4-BE49-F238E27FC236}">
                <a16:creationId xmlns:a16="http://schemas.microsoft.com/office/drawing/2014/main" id="{5A3F4C0E-5790-4E9F-B14E-790629EC005D}"/>
              </a:ext>
            </a:extLst>
          </p:cNvPr>
          <p:cNvSpPr/>
          <p:nvPr/>
        </p:nvSpPr>
        <p:spPr>
          <a:xfrm>
            <a:off x="-5575117" y="6135074"/>
            <a:ext cx="2383681" cy="523220"/>
          </a:xfrm>
          <a:prstGeom prst="rect">
            <a:avLst/>
          </a:prstGeom>
        </p:spPr>
        <p:txBody>
          <a:bodyPr wrap="square">
            <a:spAutoFit/>
          </a:bodyPr>
          <a:lstStyle/>
          <a:p>
            <a:pPr algn="ctr"/>
            <a:r>
              <a:rPr lang="en-U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endPar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algn="ctr"/>
            <a:r>
              <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28" name="Rectangle 27">
            <a:extLst>
              <a:ext uri="{FF2B5EF4-FFF2-40B4-BE49-F238E27FC236}">
                <a16:creationId xmlns:a16="http://schemas.microsoft.com/office/drawing/2014/main" id="{819CCB09-1C61-48F4-B6D0-3AEF60172908}"/>
              </a:ext>
            </a:extLst>
          </p:cNvPr>
          <p:cNvSpPr/>
          <p:nvPr/>
        </p:nvSpPr>
        <p:spPr>
          <a:xfrm>
            <a:off x="2656653" y="8512492"/>
            <a:ext cx="2599147"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AC6021D7-CB46-49FB-8F4A-A0E7E17730E8}"/>
              </a:ext>
            </a:extLst>
          </p:cNvPr>
          <p:cNvSpPr/>
          <p:nvPr/>
        </p:nvSpPr>
        <p:spPr>
          <a:xfrm>
            <a:off x="2463920" y="8737009"/>
            <a:ext cx="2122916" cy="954107"/>
          </a:xfrm>
          <a:prstGeom prst="rect">
            <a:avLst/>
          </a:prstGeom>
        </p:spPr>
        <p:txBody>
          <a:bodyPr wrap="square">
            <a:spAutoFit/>
          </a:bodyPr>
          <a:lstStyle/>
          <a:p>
            <a:pPr algn="ctr"/>
            <a:r>
              <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Find Us </a:t>
            </a:r>
          </a:p>
          <a:p>
            <a:pPr algn="ctr"/>
            <a:r>
              <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On YouTube</a:t>
            </a:r>
          </a:p>
          <a:p>
            <a:pPr algn="ctr"/>
            <a:endPar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algn="ctr"/>
            <a:endParaRPr lang="en-US" sz="1400" b="1" dirty="0">
              <a:solidFill>
                <a:srgbClr val="454027"/>
              </a:solidFill>
              <a:latin typeface="Times New Roman" panose="02020603050405020304" pitchFamily="18" charset="0"/>
              <a:ea typeface="Calibri" panose="020F0502020204030204" pitchFamily="34" charset="0"/>
            </a:endParaRPr>
          </a:p>
        </p:txBody>
      </p:sp>
      <p:pic>
        <p:nvPicPr>
          <p:cNvPr id="2" name="Picture 2" descr="YouTube is getting a new logo every week this month – here's why | Creative  Bloq">
            <a:hlinkClick r:id="rId4"/>
            <a:extLst>
              <a:ext uri="{FF2B5EF4-FFF2-40B4-BE49-F238E27FC236}">
                <a16:creationId xmlns:a16="http://schemas.microsoft.com/office/drawing/2014/main" id="{358204FB-8282-4AA6-9B1C-37E22B259FA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864" t="26679" r="5077" b="26650"/>
          <a:stretch/>
        </p:blipFill>
        <p:spPr bwMode="auto">
          <a:xfrm>
            <a:off x="2806768" y="9298845"/>
            <a:ext cx="1409700" cy="41484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178917E2-A371-B599-AE37-0D6ADCB08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97692" y="8824239"/>
            <a:ext cx="767849" cy="943063"/>
          </a:xfrm>
          <a:prstGeom prst="rect">
            <a:avLst/>
          </a:prstGeom>
        </p:spPr>
      </p:pic>
      <p:sp>
        <p:nvSpPr>
          <p:cNvPr id="39" name="Rectangle 38">
            <a:extLst>
              <a:ext uri="{FF2B5EF4-FFF2-40B4-BE49-F238E27FC236}">
                <a16:creationId xmlns:a16="http://schemas.microsoft.com/office/drawing/2014/main" id="{D09D8B22-31A2-296A-1FF4-1E9F90BBBCFB}"/>
              </a:ext>
            </a:extLst>
          </p:cNvPr>
          <p:cNvSpPr/>
          <p:nvPr/>
        </p:nvSpPr>
        <p:spPr>
          <a:xfrm>
            <a:off x="2501069" y="4799609"/>
            <a:ext cx="5093464" cy="523220"/>
          </a:xfrm>
          <a:prstGeom prst="rect">
            <a:avLst/>
          </a:prstGeom>
        </p:spPr>
        <p:txBody>
          <a:bodyPr wrap="square">
            <a:spAutoFit/>
          </a:bodyPr>
          <a:lstStyle/>
          <a:p>
            <a:pPr algn="just"/>
            <a:endParaRPr lang="en-US" sz="1400" dirty="0">
              <a:latin typeface="Arial Black" panose="020B0A04020102020204" pitchFamily="34" charset="0"/>
              <a:ea typeface="Calibri" panose="020F0502020204030204" pitchFamily="34" charset="0"/>
            </a:endParaRPr>
          </a:p>
          <a:p>
            <a:pPr algn="just"/>
            <a:endParaRPr lang="en-US" sz="1400" dirty="0">
              <a:latin typeface="Arial Black" panose="020B0A04020102020204" pitchFamily="34" charset="0"/>
              <a:ea typeface="Calibri" panose="020F0502020204030204" pitchFamily="34" charset="0"/>
            </a:endParaRPr>
          </a:p>
        </p:txBody>
      </p:sp>
      <p:sp>
        <p:nvSpPr>
          <p:cNvPr id="18" name="Rectangle 17">
            <a:extLst>
              <a:ext uri="{FF2B5EF4-FFF2-40B4-BE49-F238E27FC236}">
                <a16:creationId xmlns:a16="http://schemas.microsoft.com/office/drawing/2014/main" id="{25FE24CB-FF5A-11F5-FB35-23496BC45075}"/>
              </a:ext>
            </a:extLst>
          </p:cNvPr>
          <p:cNvSpPr/>
          <p:nvPr/>
        </p:nvSpPr>
        <p:spPr>
          <a:xfrm>
            <a:off x="2603491" y="2556499"/>
            <a:ext cx="4943645" cy="523220"/>
          </a:xfrm>
          <a:prstGeom prst="rect">
            <a:avLst/>
          </a:prstGeom>
        </p:spPr>
        <p:txBody>
          <a:bodyPr wrap="square">
            <a:spAutoFit/>
          </a:bodyPr>
          <a:lstStyle/>
          <a:p>
            <a:pPr algn="just"/>
            <a:r>
              <a:rPr lang="en-US" sz="2800" dirty="0">
                <a:effectLst/>
                <a:latin typeface="Aptos Narrow" panose="020B0004020202020204" pitchFamily="34" charset="0"/>
                <a:ea typeface="Calibri" panose="020F0502020204030204" pitchFamily="34" charset="0"/>
                <a:cs typeface="Times New Roman" panose="02020603050405020304" pitchFamily="18" charset="0"/>
              </a:rPr>
              <a:t> </a:t>
            </a:r>
          </a:p>
        </p:txBody>
      </p:sp>
      <p:sp>
        <p:nvSpPr>
          <p:cNvPr id="16" name="TextBox 15">
            <a:extLst>
              <a:ext uri="{FF2B5EF4-FFF2-40B4-BE49-F238E27FC236}">
                <a16:creationId xmlns:a16="http://schemas.microsoft.com/office/drawing/2014/main" id="{0FC456D5-47FC-EAD6-0185-F26A8C91B9DB}"/>
              </a:ext>
            </a:extLst>
          </p:cNvPr>
          <p:cNvSpPr txBox="1"/>
          <p:nvPr/>
        </p:nvSpPr>
        <p:spPr>
          <a:xfrm>
            <a:off x="16210015" y="-1213712"/>
            <a:ext cx="2445283" cy="136006"/>
          </a:xfrm>
          <a:prstGeom prst="rect">
            <a:avLst/>
          </a:prstGeom>
          <a:noFill/>
        </p:spPr>
        <p:txBody>
          <a:bodyPr wrap="square">
            <a:spAutoFit/>
          </a:bodyPr>
          <a:lstStyle/>
          <a:p>
            <a:endParaRPr lang="en-US" dirty="0"/>
          </a:p>
        </p:txBody>
      </p:sp>
      <p:sp>
        <p:nvSpPr>
          <p:cNvPr id="15" name="TextBox 14">
            <a:extLst>
              <a:ext uri="{FF2B5EF4-FFF2-40B4-BE49-F238E27FC236}">
                <a16:creationId xmlns:a16="http://schemas.microsoft.com/office/drawing/2014/main" id="{350F8303-6500-9E44-0D1B-6354846AC035}"/>
              </a:ext>
            </a:extLst>
          </p:cNvPr>
          <p:cNvSpPr txBox="1"/>
          <p:nvPr/>
        </p:nvSpPr>
        <p:spPr>
          <a:xfrm>
            <a:off x="2534911" y="1799277"/>
            <a:ext cx="5073151" cy="646331"/>
          </a:xfrm>
          <a:prstGeom prst="rect">
            <a:avLst/>
          </a:prstGeom>
          <a:noFill/>
        </p:spPr>
        <p:txBody>
          <a:bodyPr wrap="square">
            <a:spAutoFit/>
          </a:bodyPr>
          <a:lstStyle/>
          <a:p>
            <a:pPr algn="just" fontAlgn="base"/>
            <a:r>
              <a:rPr lang="en-US" b="1" dirty="0">
                <a:solidFill>
                  <a:srgbClr val="000000"/>
                </a:solidFill>
                <a:latin typeface="Arial Rounded MT Bold" panose="020F0704030504030204" pitchFamily="34" charset="0"/>
                <a:ea typeface="Tahoma" panose="020B0604030504040204" pitchFamily="34" charset="0"/>
                <a:cs typeface="Tahoma" panose="020B0604030504040204" pitchFamily="34" charset="0"/>
              </a:rPr>
              <a:t> </a:t>
            </a:r>
          </a:p>
          <a:p>
            <a:pPr algn="just" fontAlgn="base"/>
            <a:endParaRPr lang="en-US" b="0" i="0" dirty="0">
              <a:solidFill>
                <a:srgbClr val="000000"/>
              </a:solidFill>
              <a:effectLst/>
              <a:latin typeface="Arial Rounded MT Bold" panose="020F0704030504030204" pitchFamily="34" charset="0"/>
              <a:ea typeface="Tahoma" panose="020B0604030504040204" pitchFamily="34" charset="0"/>
              <a:cs typeface="Tahoma" panose="020B0604030504040204" pitchFamily="34" charset="0"/>
            </a:endParaRPr>
          </a:p>
        </p:txBody>
      </p:sp>
      <p:sp>
        <p:nvSpPr>
          <p:cNvPr id="27" name="TextBox 26">
            <a:extLst>
              <a:ext uri="{FF2B5EF4-FFF2-40B4-BE49-F238E27FC236}">
                <a16:creationId xmlns:a16="http://schemas.microsoft.com/office/drawing/2014/main" id="{B1FF3EA2-CF41-3F19-24D9-B0E89670F641}"/>
              </a:ext>
            </a:extLst>
          </p:cNvPr>
          <p:cNvSpPr txBox="1"/>
          <p:nvPr/>
        </p:nvSpPr>
        <p:spPr>
          <a:xfrm>
            <a:off x="2132101" y="3367058"/>
            <a:ext cx="5750480" cy="369332"/>
          </a:xfrm>
          <a:prstGeom prst="rect">
            <a:avLst/>
          </a:prstGeom>
          <a:noFill/>
        </p:spPr>
        <p:txBody>
          <a:bodyPr wrap="square">
            <a:spAutoFit/>
          </a:bodyPr>
          <a:lstStyle/>
          <a:p>
            <a:pPr marL="0" marR="0" algn="just">
              <a:spcBef>
                <a:spcPts val="0"/>
              </a:spcBef>
              <a:spcAft>
                <a:spcPts val="0"/>
              </a:spcAft>
            </a:pPr>
            <a:r>
              <a:rPr lang="en-US" sz="1800" b="1" dirty="0">
                <a:effectLst/>
                <a:latin typeface="Arial Narrow" panose="020B0606020202030204" pitchFamily="34" charset="0"/>
              </a:rPr>
              <a:t> </a:t>
            </a:r>
          </a:p>
        </p:txBody>
      </p:sp>
      <p:pic>
        <p:nvPicPr>
          <p:cNvPr id="1034" name="Picture 10" descr="Torrance Refinery">
            <a:extLst>
              <a:ext uri="{FF2B5EF4-FFF2-40B4-BE49-F238E27FC236}">
                <a16:creationId xmlns:a16="http://schemas.microsoft.com/office/drawing/2014/main" id="{C0593565-C91B-B7A7-A814-0773E758115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39194" y="7968381"/>
            <a:ext cx="1260842" cy="46511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F3BBA0B4-CE08-D034-92ED-7672FAF2362D}"/>
              </a:ext>
            </a:extLst>
          </p:cNvPr>
          <p:cNvSpPr txBox="1"/>
          <p:nvPr/>
        </p:nvSpPr>
        <p:spPr>
          <a:xfrm>
            <a:off x="2478104" y="8039024"/>
            <a:ext cx="2374866" cy="400110"/>
          </a:xfrm>
          <a:prstGeom prst="rect">
            <a:avLst/>
          </a:prstGeom>
          <a:noFill/>
        </p:spPr>
        <p:txBody>
          <a:bodyPr wrap="square">
            <a:spAutoFit/>
          </a:bodyPr>
          <a:lstStyle/>
          <a:p>
            <a:pPr marL="0" marR="0" algn="ctr">
              <a:spcBef>
                <a:spcPts val="0"/>
              </a:spcBef>
              <a:spcAft>
                <a:spcPts val="0"/>
              </a:spcAft>
            </a:pPr>
            <a:r>
              <a:rPr lang="en-US" sz="2000" b="1" dirty="0">
                <a:solidFill>
                  <a:schemeClr val="accent1">
                    <a:lumMod val="75000"/>
                  </a:schemeClr>
                </a:solidFill>
                <a:latin typeface="Arial Narrow" panose="020B0606020202030204" pitchFamily="34" charset="0"/>
              </a:rPr>
              <a:t>Sponsored by</a:t>
            </a:r>
            <a:endParaRPr lang="en-US" sz="2000" b="1" dirty="0">
              <a:solidFill>
                <a:schemeClr val="accent1">
                  <a:lumMod val="75000"/>
                </a:schemeClr>
              </a:solidFill>
              <a:effectLst/>
              <a:latin typeface="Arial Narrow" panose="020B0606020202030204" pitchFamily="34" charset="0"/>
            </a:endParaRPr>
          </a:p>
        </p:txBody>
      </p:sp>
      <p:sp>
        <p:nvSpPr>
          <p:cNvPr id="8" name="TextBox 7">
            <a:extLst>
              <a:ext uri="{FF2B5EF4-FFF2-40B4-BE49-F238E27FC236}">
                <a16:creationId xmlns:a16="http://schemas.microsoft.com/office/drawing/2014/main" id="{8A0DA018-9108-CAF8-CC90-740353F9F931}"/>
              </a:ext>
            </a:extLst>
          </p:cNvPr>
          <p:cNvSpPr txBox="1"/>
          <p:nvPr/>
        </p:nvSpPr>
        <p:spPr>
          <a:xfrm>
            <a:off x="61070" y="4237620"/>
            <a:ext cx="2439999" cy="1477328"/>
          </a:xfrm>
          <a:prstGeom prst="rect">
            <a:avLst/>
          </a:prstGeom>
          <a:noFill/>
        </p:spPr>
        <p:txBody>
          <a:bodyPr wrap="square">
            <a:spAutoFit/>
          </a:bodyPr>
          <a:lstStyle/>
          <a:p>
            <a:pPr algn="ctr" fontAlgn="auto">
              <a:spcBef>
                <a:spcPts val="0"/>
              </a:spcBef>
              <a:spcAft>
                <a:spcPts val="0"/>
              </a:spcAft>
              <a:defRPr/>
            </a:pPr>
            <a:r>
              <a:rPr lang="en-US" sz="2000" b="1" dirty="0">
                <a:latin typeface="Arial" panose="020B0604020202020204" pitchFamily="34" charset="0"/>
                <a:cs typeface="Arial" panose="020B0604020202020204" pitchFamily="34" charset="0"/>
              </a:rPr>
              <a:t>Lynn Jenson</a:t>
            </a:r>
          </a:p>
          <a:p>
            <a:pPr algn="ctr" fontAlgn="auto">
              <a:spcBef>
                <a:spcPts val="0"/>
              </a:spcBef>
              <a:spcAft>
                <a:spcPts val="0"/>
              </a:spcAft>
              <a:defRPr/>
            </a:pPr>
            <a:r>
              <a:rPr lang="en-US" sz="1400" b="1" dirty="0">
                <a:latin typeface="Arial" panose="020B0604020202020204" pitchFamily="34" charset="0"/>
                <a:cs typeface="Arial" panose="020B0604020202020204" pitchFamily="34" charset="0"/>
              </a:rPr>
              <a:t>Northrop Grumman Project Manager</a:t>
            </a:r>
          </a:p>
          <a:p>
            <a:pPr algn="ctr" fontAlgn="auto">
              <a:spcBef>
                <a:spcPts val="0"/>
              </a:spcBef>
              <a:spcAft>
                <a:spcPts val="0"/>
              </a:spcAft>
              <a:defRPr/>
            </a:pPr>
            <a:r>
              <a:rPr lang="en-US" sz="1400" b="1" dirty="0">
                <a:latin typeface="Arial" panose="020B0604020202020204" pitchFamily="34" charset="0"/>
                <a:cs typeface="Arial" panose="020B0604020202020204" pitchFamily="34" charset="0"/>
              </a:rPr>
              <a:t>Former Western Museum of Flight Curator</a:t>
            </a:r>
          </a:p>
          <a:p>
            <a:pPr algn="ctr" fontAlgn="auto">
              <a:spcBef>
                <a:spcPts val="0"/>
              </a:spcBef>
              <a:spcAft>
                <a:spcPts val="0"/>
              </a:spcAft>
              <a:defRPr/>
            </a:pPr>
            <a:endParaRPr lang="en-US" sz="1400" b="1"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B55943FB-9F78-5786-6954-ACB0E5455839}"/>
              </a:ext>
            </a:extLst>
          </p:cNvPr>
          <p:cNvSpPr txBox="1"/>
          <p:nvPr/>
        </p:nvSpPr>
        <p:spPr>
          <a:xfrm>
            <a:off x="-112697" y="5533303"/>
            <a:ext cx="2590801" cy="646331"/>
          </a:xfrm>
          <a:prstGeom prst="rect">
            <a:avLst/>
          </a:prstGeom>
          <a:noFill/>
        </p:spPr>
        <p:txBody>
          <a:bodyPr wrap="square">
            <a:spAutoFit/>
          </a:bodyPr>
          <a:lstStyle/>
          <a:p>
            <a:pPr algn="ctr"/>
            <a:r>
              <a:rPr lang="en-US" sz="1800" b="1" u="sng"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Coming </a:t>
            </a:r>
            <a:r>
              <a:rPr lang="en-US" b="1" u="sng"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August 17</a:t>
            </a:r>
            <a:endParaRPr lang="en-US" sz="1800" b="1" u="sng"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algn="ctr"/>
            <a:endParaRPr lang="en-US" sz="1800" b="1" dirty="0">
              <a:solidFill>
                <a:srgbClr val="C00000"/>
              </a:solidFill>
              <a:latin typeface="Times New Roman" panose="02020603050405020304" pitchFamily="18" charset="0"/>
              <a:ea typeface="Calibri" panose="020F0502020204030204" pitchFamily="34" charset="0"/>
            </a:endParaRPr>
          </a:p>
        </p:txBody>
      </p:sp>
      <p:sp>
        <p:nvSpPr>
          <p:cNvPr id="46" name="TextBox 45">
            <a:extLst>
              <a:ext uri="{FF2B5EF4-FFF2-40B4-BE49-F238E27FC236}">
                <a16:creationId xmlns:a16="http://schemas.microsoft.com/office/drawing/2014/main" id="{AE754E54-E192-C1A2-BA27-607FA90646E1}"/>
              </a:ext>
            </a:extLst>
          </p:cNvPr>
          <p:cNvSpPr txBox="1"/>
          <p:nvPr/>
        </p:nvSpPr>
        <p:spPr>
          <a:xfrm>
            <a:off x="2704883" y="680594"/>
            <a:ext cx="4981014" cy="1754326"/>
          </a:xfrm>
          <a:prstGeom prst="rect">
            <a:avLst/>
          </a:prstGeom>
          <a:noFill/>
        </p:spPr>
        <p:txBody>
          <a:bodyPr wrap="square">
            <a:spAutoFit/>
          </a:bodyPr>
          <a:lstStyle/>
          <a:p>
            <a:pPr algn="ctr" fontAlgn="auto">
              <a:spcBef>
                <a:spcPts val="0"/>
              </a:spcBef>
              <a:spcAft>
                <a:spcPts val="0"/>
              </a:spcAft>
              <a:defRPr/>
            </a:pPr>
            <a:r>
              <a:rPr lang="en-US" sz="4000" b="1" dirty="0">
                <a:solidFill>
                  <a:srgbClr val="FF0000"/>
                </a:solidFill>
                <a:effectLst>
                  <a:outerShdw blurRad="38100" dist="38100" dir="2700000" algn="tl">
                    <a:srgbClr val="000000">
                      <a:alpha val="43137"/>
                    </a:srgbClr>
                  </a:outerShdw>
                </a:effectLst>
                <a:latin typeface="Aptos" panose="020B0004020202020204" pitchFamily="34" charset="0"/>
                <a:cs typeface="Arial" pitchFamily="34" charset="0"/>
              </a:rPr>
              <a:t>The Two “</a:t>
            </a:r>
            <a:r>
              <a:rPr lang="en-US" sz="4000" b="1" dirty="0" err="1">
                <a:solidFill>
                  <a:srgbClr val="FF0000"/>
                </a:solidFill>
                <a:effectLst>
                  <a:outerShdw blurRad="38100" dist="38100" dir="2700000" algn="tl">
                    <a:srgbClr val="000000">
                      <a:alpha val="43137"/>
                    </a:srgbClr>
                  </a:outerShdw>
                </a:effectLst>
                <a:latin typeface="Aptos" panose="020B0004020202020204" pitchFamily="34" charset="0"/>
                <a:cs typeface="Arial" pitchFamily="34" charset="0"/>
              </a:rPr>
              <a:t>Jackies</a:t>
            </a:r>
            <a:r>
              <a:rPr lang="en-US" sz="4000" b="1" dirty="0">
                <a:solidFill>
                  <a:srgbClr val="FF0000"/>
                </a:solidFill>
                <a:effectLst>
                  <a:outerShdw blurRad="38100" dist="38100" dir="2700000" algn="tl">
                    <a:srgbClr val="000000">
                      <a:alpha val="43137"/>
                    </a:srgbClr>
                  </a:outerShdw>
                </a:effectLst>
                <a:latin typeface="Aptos" panose="020B0004020202020204" pitchFamily="34" charset="0"/>
                <a:cs typeface="Arial" pitchFamily="34" charset="0"/>
              </a:rPr>
              <a:t>”</a:t>
            </a:r>
          </a:p>
          <a:p>
            <a:pPr algn="ctr" fontAlgn="auto">
              <a:spcBef>
                <a:spcPts val="0"/>
              </a:spcBef>
              <a:spcAft>
                <a:spcPts val="0"/>
              </a:spcAft>
              <a:defRPr/>
            </a:pPr>
            <a:r>
              <a:rPr lang="en-US" sz="2000" b="1" dirty="0">
                <a:effectLst>
                  <a:outerShdw blurRad="38100" dist="38100" dir="2700000" algn="tl">
                    <a:srgbClr val="000000">
                      <a:alpha val="43137"/>
                    </a:srgbClr>
                  </a:outerShdw>
                </a:effectLst>
                <a:latin typeface="Aptos" panose="020B0004020202020204" pitchFamily="34" charset="0"/>
                <a:cs typeface="Arial" pitchFamily="34" charset="0"/>
              </a:rPr>
              <a:t>Jacqueline Cochran, Jacqueline Auriol</a:t>
            </a:r>
          </a:p>
          <a:p>
            <a:pPr algn="ctr" fontAlgn="auto">
              <a:spcBef>
                <a:spcPts val="0"/>
              </a:spcBef>
              <a:spcAft>
                <a:spcPts val="0"/>
              </a:spcAft>
              <a:defRPr/>
            </a:pPr>
            <a:r>
              <a:rPr lang="en-US" sz="2400" b="1" dirty="0">
                <a:effectLst>
                  <a:outerShdw blurRad="38100" dist="38100" dir="2700000" algn="tl">
                    <a:srgbClr val="000000">
                      <a:alpha val="43137"/>
                    </a:srgbClr>
                  </a:outerShdw>
                </a:effectLst>
                <a:latin typeface="Aptos" panose="020B0004020202020204" pitchFamily="34" charset="0"/>
                <a:cs typeface="Arial" pitchFamily="34" charset="0"/>
              </a:rPr>
              <a:t>The World’s First Supersonic Women</a:t>
            </a:r>
            <a:endParaRPr lang="en-US" sz="2400" dirty="0">
              <a:latin typeface="Aptos" panose="020B0004020202020204" pitchFamily="34" charset="0"/>
            </a:endParaRPr>
          </a:p>
        </p:txBody>
      </p:sp>
      <p:sp>
        <p:nvSpPr>
          <p:cNvPr id="6" name="Rectangle 5">
            <a:extLst>
              <a:ext uri="{FF2B5EF4-FFF2-40B4-BE49-F238E27FC236}">
                <a16:creationId xmlns:a16="http://schemas.microsoft.com/office/drawing/2014/main" id="{8C675C32-1FB7-73E5-B8C4-3447BC2EB960}"/>
              </a:ext>
            </a:extLst>
          </p:cNvPr>
          <p:cNvSpPr/>
          <p:nvPr/>
        </p:nvSpPr>
        <p:spPr>
          <a:xfrm>
            <a:off x="2468834" y="950938"/>
            <a:ext cx="5244202" cy="892552"/>
          </a:xfrm>
          <a:prstGeom prst="rect">
            <a:avLst/>
          </a:prstGeom>
        </p:spPr>
        <p:txBody>
          <a:bodyPr wrap="square">
            <a:spAutoFit/>
          </a:bodyPr>
          <a:lstStyle/>
          <a:p>
            <a:pPr algn="ctr"/>
            <a:endParaRPr lang="en-US" sz="2400" dirty="0">
              <a:effectLst/>
              <a:latin typeface="Arial Narrow" panose="020B0606020202030204" pitchFamily="34" charset="0"/>
              <a:ea typeface="Calibri" panose="020F0502020204030204" pitchFamily="34" charset="0"/>
              <a:cs typeface="Times New Roman" panose="02020603050405020304" pitchFamily="18" charset="0"/>
            </a:endParaRPr>
          </a:p>
          <a:p>
            <a:pPr algn="ctr"/>
            <a:endParaRPr lang="en-US" sz="2800" b="1" dirty="0">
              <a:solidFill>
                <a:schemeClr val="accent1">
                  <a:lumMod val="75000"/>
                </a:schemeClr>
              </a:solidFill>
              <a:effectLst/>
              <a:latin typeface="Arial Narrow" panose="020B0606020202030204" pitchFamily="34" charset="0"/>
              <a:ea typeface="Calibri" panose="020F0502020204030204" pitchFamily="34" charset="0"/>
              <a:cs typeface="Times New Roman" panose="02020603050405020304" pitchFamily="18" charset="0"/>
            </a:endParaRPr>
          </a:p>
        </p:txBody>
      </p:sp>
      <p:pic>
        <p:nvPicPr>
          <p:cNvPr id="4" name="Picture 5">
            <a:extLst>
              <a:ext uri="{FF2B5EF4-FFF2-40B4-BE49-F238E27FC236}">
                <a16:creationId xmlns:a16="http://schemas.microsoft.com/office/drawing/2014/main" id="{3AA085EA-B410-281B-BDEC-43F9421C5C9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9604" y="2161559"/>
            <a:ext cx="1535358" cy="2110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6501A793-F2F8-FF8F-16B0-4F4277A36370}"/>
              </a:ext>
            </a:extLst>
          </p:cNvPr>
          <p:cNvPicPr>
            <a:picLocks noChangeAspect="1"/>
          </p:cNvPicPr>
          <p:nvPr/>
        </p:nvPicPr>
        <p:blipFill rotWithShape="1">
          <a:blip r:embed="rId9"/>
          <a:srcRect l="12652" t="9969" r="2692" b="4600"/>
          <a:stretch/>
        </p:blipFill>
        <p:spPr>
          <a:xfrm>
            <a:off x="2731854" y="2363470"/>
            <a:ext cx="4815282" cy="2184396"/>
          </a:xfrm>
          <a:prstGeom prst="rect">
            <a:avLst/>
          </a:prstGeom>
        </p:spPr>
      </p:pic>
      <p:pic>
        <p:nvPicPr>
          <p:cNvPr id="17" name="Picture 2" descr="image">
            <a:extLst>
              <a:ext uri="{FF2B5EF4-FFF2-40B4-BE49-F238E27FC236}">
                <a16:creationId xmlns:a16="http://schemas.microsoft.com/office/drawing/2014/main" id="{C6B358EA-7DDE-E705-1DAC-512491C79E37}"/>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t="29456" b="12842"/>
          <a:stretch/>
        </p:blipFill>
        <p:spPr bwMode="auto">
          <a:xfrm>
            <a:off x="96887" y="6768830"/>
            <a:ext cx="2273121" cy="820567"/>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E0988911-E06B-4B67-5A6E-80DA4AFCE0AC}"/>
              </a:ext>
            </a:extLst>
          </p:cNvPr>
          <p:cNvSpPr txBox="1"/>
          <p:nvPr/>
        </p:nvSpPr>
        <p:spPr>
          <a:xfrm>
            <a:off x="-14535" y="7696133"/>
            <a:ext cx="2439999" cy="830997"/>
          </a:xfrm>
          <a:prstGeom prst="rect">
            <a:avLst/>
          </a:prstGeom>
          <a:noFill/>
        </p:spPr>
        <p:txBody>
          <a:bodyPr wrap="square">
            <a:spAutoFit/>
          </a:bodyPr>
          <a:lstStyle/>
          <a:p>
            <a:pPr algn="ctr" fontAlgn="auto">
              <a:spcBef>
                <a:spcPts val="0"/>
              </a:spcBef>
              <a:spcAft>
                <a:spcPts val="0"/>
              </a:spcAft>
              <a:defRPr/>
            </a:pPr>
            <a:r>
              <a:rPr lang="en-US" sz="2000" b="1" dirty="0">
                <a:latin typeface="Arial" panose="020B0604020202020204" pitchFamily="34" charset="0"/>
                <a:cs typeface="Arial" panose="020B0604020202020204" pitchFamily="34" charset="0"/>
              </a:rPr>
              <a:t>Joby Aviation</a:t>
            </a:r>
          </a:p>
          <a:p>
            <a:pPr algn="ctr" fontAlgn="auto">
              <a:spcBef>
                <a:spcPts val="0"/>
              </a:spcBef>
              <a:spcAft>
                <a:spcPts val="0"/>
              </a:spcAft>
              <a:defRPr/>
            </a:pPr>
            <a:r>
              <a:rPr lang="en-US" sz="1400" b="1" dirty="0">
                <a:latin typeface="Arial" panose="020B0604020202020204" pitchFamily="34" charset="0"/>
                <a:cs typeface="Arial" panose="020B0604020202020204" pitchFamily="34" charset="0"/>
              </a:rPr>
              <a:t>Electric Aerial Ridesharing</a:t>
            </a:r>
          </a:p>
          <a:p>
            <a:pPr algn="ctr" fontAlgn="auto">
              <a:spcBef>
                <a:spcPts val="0"/>
              </a:spcBef>
              <a:spcAft>
                <a:spcPts val="0"/>
              </a:spcAft>
              <a:defRPr/>
            </a:pPr>
            <a:endParaRPr lang="en-US" sz="1400" b="1"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AE174555-959D-E2EE-E215-26E8EDF0B35D}"/>
              </a:ext>
            </a:extLst>
          </p:cNvPr>
          <p:cNvSpPr txBox="1"/>
          <p:nvPr/>
        </p:nvSpPr>
        <p:spPr>
          <a:xfrm>
            <a:off x="-7349" y="6019971"/>
            <a:ext cx="2439999" cy="923330"/>
          </a:xfrm>
          <a:prstGeom prst="rect">
            <a:avLst/>
          </a:prstGeom>
          <a:noFill/>
        </p:spPr>
        <p:txBody>
          <a:bodyPr wrap="square">
            <a:spAutoFit/>
          </a:bodyPr>
          <a:lstStyle/>
          <a:p>
            <a:pPr algn="ctr" fontAlgn="auto">
              <a:spcBef>
                <a:spcPts val="0"/>
              </a:spcBef>
              <a:spcAft>
                <a:spcPts val="0"/>
              </a:spcAft>
              <a:defRPr/>
            </a:pPr>
            <a:r>
              <a:rPr lang="en-US" sz="2000" b="1" dirty="0">
                <a:latin typeface="Arial" panose="020B0604020202020204" pitchFamily="34" charset="0"/>
                <a:cs typeface="Arial" panose="020B0604020202020204" pitchFamily="34" charset="0"/>
              </a:rPr>
              <a:t>The Electric Road Goes Airborne</a:t>
            </a:r>
            <a:endParaRPr lang="en-US" sz="1400" b="1" dirty="0">
              <a:latin typeface="Arial" panose="020B0604020202020204" pitchFamily="34" charset="0"/>
              <a:cs typeface="Arial" panose="020B0604020202020204" pitchFamily="34" charset="0"/>
            </a:endParaRPr>
          </a:p>
          <a:p>
            <a:pPr algn="ctr" fontAlgn="auto">
              <a:spcBef>
                <a:spcPts val="0"/>
              </a:spcBef>
              <a:spcAft>
                <a:spcPts val="0"/>
              </a:spcAft>
              <a:defRPr/>
            </a:pPr>
            <a:endParaRPr lang="en-US" sz="1400" b="1"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6A30BE72-9FFB-F2E0-EA0F-6E1B11D98B1A}"/>
              </a:ext>
            </a:extLst>
          </p:cNvPr>
          <p:cNvSpPr txBox="1"/>
          <p:nvPr/>
        </p:nvSpPr>
        <p:spPr>
          <a:xfrm>
            <a:off x="2583229" y="4566545"/>
            <a:ext cx="4953207" cy="3441776"/>
          </a:xfrm>
          <a:prstGeom prst="rect">
            <a:avLst/>
          </a:prstGeom>
          <a:noFill/>
        </p:spPr>
        <p:txBody>
          <a:bodyPr wrap="square">
            <a:spAutoFit/>
          </a:bodyPr>
          <a:lstStyle/>
          <a:p>
            <a:pPr marL="0" marR="0" algn="just">
              <a:lnSpc>
                <a:spcPct val="107000"/>
              </a:lnSpc>
              <a:spcBef>
                <a:spcPts val="0"/>
              </a:spcBef>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The two Jacquie’s, Cochran and Auriol, always competing to set new records and doing so very successfully.  The seesaw competition for these two women to set new aviation records led them to accomplish truly extraordinary things.  Ultimately, they both achieved the rate goal of exceeding the speed of sound when this feat had been accomplished by very few.</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Join us to hear aviation history expert, Lynn Jenson, who will describe for us the lives and achievements of these two remarkable women.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66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MoF Celebritry Lecture.potx" id="{F36CA226-B6B6-40DC-BDAB-B3DD80377D0E}" vid="{100F37D1-4DD1-4DB6-9540-540DA42B7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WMoF Celebritry Lecture</Template>
  <TotalTime>38519</TotalTime>
  <Words>184</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Aptos</vt:lpstr>
      <vt:lpstr>Aptos Narrow</vt:lpstr>
      <vt:lpstr>Arial</vt:lpstr>
      <vt:lpstr>Arial Black</vt:lpstr>
      <vt:lpstr>Arial Narrow</vt:lpstr>
      <vt:lpstr>Arial Rounded MT Bold</vt:lpstr>
      <vt:lpstr>Calibri</vt:lpstr>
      <vt:lpstr>Tahoma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Cindy</dc:creator>
  <cp:lastModifiedBy>WMOF Laptop</cp:lastModifiedBy>
  <cp:revision>703</cp:revision>
  <cp:lastPrinted>2024-03-03T05:06:20Z</cp:lastPrinted>
  <dcterms:created xsi:type="dcterms:W3CDTF">2017-06-13T14:25:52Z</dcterms:created>
  <dcterms:modified xsi:type="dcterms:W3CDTF">2024-06-17T19:43:45Z</dcterms:modified>
</cp:coreProperties>
</file>