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8" r:id="rId2"/>
  </p:sldIdLst>
  <p:sldSz cx="7772400" cy="10058400"/>
  <p:notesSz cx="7077075" cy="9363075"/>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indy" initials="C" lastIdx="1" clrIdx="0">
    <p:extLst>
      <p:ext uri="{19B8F6BF-5375-455C-9EA6-DF929625EA0E}">
        <p15:presenceInfo xmlns:p15="http://schemas.microsoft.com/office/powerpoint/2012/main" userId="Cindy"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54027"/>
    <a:srgbClr val="99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4203" autoAdjust="0"/>
    <p:restoredTop sz="95964" autoAdjust="0"/>
  </p:normalViewPr>
  <p:slideViewPr>
    <p:cSldViewPr snapToGrid="0">
      <p:cViewPr varScale="1">
        <p:scale>
          <a:sx n="74" d="100"/>
          <a:sy n="74" d="100"/>
        </p:scale>
        <p:origin x="2652" y="72"/>
      </p:cViewPr>
      <p:guideLst>
        <p:guide orient="horz" pos="3168"/>
        <p:guide pos="2448"/>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050" cy="4699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4008438" y="0"/>
            <a:ext cx="3067050" cy="469900"/>
          </a:xfrm>
          <a:prstGeom prst="rect">
            <a:avLst/>
          </a:prstGeom>
        </p:spPr>
        <p:txBody>
          <a:bodyPr vert="horz" lIns="91440" tIns="45720" rIns="91440" bIns="45720" rtlCol="0"/>
          <a:lstStyle>
            <a:lvl1pPr algn="r">
              <a:defRPr sz="1200"/>
            </a:lvl1pPr>
          </a:lstStyle>
          <a:p>
            <a:fld id="{F2759D73-E0EA-48AA-8A53-969434F1EAFD}" type="datetimeFigureOut">
              <a:rPr lang="en-US" smtClean="0"/>
              <a:t>5/3/2023</a:t>
            </a:fld>
            <a:endParaRPr lang="en-US" dirty="0"/>
          </a:p>
        </p:txBody>
      </p:sp>
      <p:sp>
        <p:nvSpPr>
          <p:cNvPr id="4" name="Slide Image Placeholder 3"/>
          <p:cNvSpPr>
            <a:spLocks noGrp="1" noRot="1" noChangeAspect="1"/>
          </p:cNvSpPr>
          <p:nvPr>
            <p:ph type="sldImg" idx="2"/>
          </p:nvPr>
        </p:nvSpPr>
        <p:spPr>
          <a:xfrm>
            <a:off x="2317750" y="1169988"/>
            <a:ext cx="2441575" cy="3160712"/>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8025" y="4505325"/>
            <a:ext cx="5661025" cy="3687763"/>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93175"/>
            <a:ext cx="3067050" cy="4699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08438" y="8893175"/>
            <a:ext cx="3067050" cy="469900"/>
          </a:xfrm>
          <a:prstGeom prst="rect">
            <a:avLst/>
          </a:prstGeom>
        </p:spPr>
        <p:txBody>
          <a:bodyPr vert="horz" lIns="91440" tIns="45720" rIns="91440" bIns="45720" rtlCol="0" anchor="b"/>
          <a:lstStyle>
            <a:lvl1pPr algn="r">
              <a:defRPr sz="1200"/>
            </a:lvl1pPr>
          </a:lstStyle>
          <a:p>
            <a:fld id="{093DB881-215B-453B-9C8F-9EEF8100EC1D}" type="slidenum">
              <a:rPr lang="en-US" smtClean="0"/>
              <a:t>‹#›</a:t>
            </a:fld>
            <a:endParaRPr lang="en-US" dirty="0"/>
          </a:p>
        </p:txBody>
      </p:sp>
    </p:spTree>
    <p:extLst>
      <p:ext uri="{BB962C8B-B14F-4D97-AF65-F5344CB8AC3E}">
        <p14:creationId xmlns:p14="http://schemas.microsoft.com/office/powerpoint/2010/main" val="34392127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93DB881-215B-453B-9C8F-9EEF8100EC1D}" type="slidenum">
              <a:rPr lang="en-US" smtClean="0"/>
              <a:t>1</a:t>
            </a:fld>
            <a:endParaRPr lang="en-US" dirty="0"/>
          </a:p>
        </p:txBody>
      </p:sp>
    </p:spTree>
    <p:extLst>
      <p:ext uri="{BB962C8B-B14F-4D97-AF65-F5344CB8AC3E}">
        <p14:creationId xmlns:p14="http://schemas.microsoft.com/office/powerpoint/2010/main" val="21243949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3517AD46-224F-40CE-8235-F842DFD63256}" type="datetimeFigureOut">
              <a:rPr lang="en-US"/>
              <a:pPr>
                <a:defRPr/>
              </a:pPr>
              <a:t>5/3/2023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C9F5B6E9-94C2-4474-88BC-5C905486E979}"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F78EBDF4-226E-41E9-9BDE-BED0CDC82E7D}" type="datetimeFigureOut">
              <a:rPr lang="en-US"/>
              <a:pPr>
                <a:defRPr/>
              </a:pPr>
              <a:t>5/3/2023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E7EFE1DB-DD17-4572-93EF-CA87A6C260E3}"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30598" y="591397"/>
            <a:ext cx="4330144" cy="1258697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28788DCB-4CF6-4875-B334-2C1BF9E09345}" type="datetimeFigureOut">
              <a:rPr lang="en-US"/>
              <a:pPr>
                <a:defRPr/>
              </a:pPr>
              <a:t>5/3/2023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0AE679CE-EB33-4F31-BD31-50C9C9145E55}"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0C1162AC-4BB2-4B2C-B0EC-303CE7F7A26A}" type="datetimeFigureOut">
              <a:rPr lang="en-US"/>
              <a:pPr>
                <a:defRPr/>
              </a:pPr>
              <a:t>5/3/2023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8CAC83DA-6836-42DA-B71A-A53D1A867EA5}"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lvl1pPr>
          </a:lstStyle>
          <a:p>
            <a:pPr>
              <a:defRPr/>
            </a:pPr>
            <a:fld id="{0E72E981-2746-4D25-AAD6-82D1CBEE8D85}" type="datetimeFigureOut">
              <a:rPr lang="en-US"/>
              <a:pPr>
                <a:defRPr/>
              </a:pPr>
              <a:t>5/3/2023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57B930B5-0378-4515-A5A9-E09B18BDC460}"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B240C0BE-5550-4123-815C-265F69D74C7D}" type="datetimeFigureOut">
              <a:rPr lang="en-US"/>
              <a:pPr>
                <a:defRPr/>
              </a:pPr>
              <a:t>5/3/2023</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47E5D57D-5C0A-406F-A1B0-C0BEFA3AC42F}"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719DF1FC-C9D5-4CB0-B386-A32292E95BDD}" type="datetimeFigureOut">
              <a:rPr lang="en-US"/>
              <a:pPr>
                <a:defRPr/>
              </a:pPr>
              <a:t>5/3/2023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8CE9AD6A-A0D6-4915-BCD5-155AA19E8EED}"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92A45A2F-6ABE-4ADD-813B-694BD4815456}" type="datetimeFigureOut">
              <a:rPr lang="en-US"/>
              <a:pPr>
                <a:defRPr/>
              </a:pPr>
              <a:t>5/3/2023</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3567067C-59A0-48EF-A1A0-095D42E8BD32}"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A55FCC-62A2-457B-B42F-EED68459E148}" type="datetimeFigureOut">
              <a:rPr lang="en-US"/>
              <a:pPr>
                <a:defRPr/>
              </a:pPr>
              <a:t>5/3/2023</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FEFDDDC7-0674-4654-9F00-9C3C28DD3D60}"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3"/>
          <p:cNvSpPr>
            <a:spLocks noGrp="1"/>
          </p:cNvSpPr>
          <p:nvPr>
            <p:ph type="dt" sz="half" idx="10"/>
          </p:nvPr>
        </p:nvSpPr>
        <p:spPr/>
        <p:txBody>
          <a:bodyPr/>
          <a:lstStyle>
            <a:lvl1pPr>
              <a:defRPr/>
            </a:lvl1pPr>
          </a:lstStyle>
          <a:p>
            <a:pPr>
              <a:defRPr/>
            </a:pPr>
            <a:fld id="{E0A123E4-DDA6-405A-9A02-744B1C46E1D3}" type="datetimeFigureOut">
              <a:rPr lang="en-US"/>
              <a:pPr>
                <a:defRPr/>
              </a:pPr>
              <a:t>5/3/2023</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0EB6276F-94F5-47BE-BE81-6D099D789650}"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3"/>
          <p:cNvSpPr>
            <a:spLocks noGrp="1"/>
          </p:cNvSpPr>
          <p:nvPr>
            <p:ph type="dt" sz="half" idx="10"/>
          </p:nvPr>
        </p:nvSpPr>
        <p:spPr/>
        <p:txBody>
          <a:bodyPr/>
          <a:lstStyle>
            <a:lvl1pPr>
              <a:defRPr/>
            </a:lvl1pPr>
          </a:lstStyle>
          <a:p>
            <a:pPr>
              <a:defRPr/>
            </a:pPr>
            <a:fld id="{45303B24-9A76-4537-B248-2F6C2A6F1952}" type="datetimeFigureOut">
              <a:rPr lang="en-US"/>
              <a:pPr>
                <a:defRPr/>
              </a:pPr>
              <a:t>5/3/2023</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B78865BB-1B64-4631-A28F-D00C479838B3}"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388938" y="403225"/>
            <a:ext cx="6994525" cy="1676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388938" y="2346325"/>
            <a:ext cx="6994525" cy="66389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938" y="9323388"/>
            <a:ext cx="1812925" cy="534987"/>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5173AFEF-DB75-4638-8484-F4052B5838D1}" type="datetimeFigureOut">
              <a:rPr lang="en-US"/>
              <a:pPr>
                <a:defRPr/>
              </a:pPr>
              <a:t>5/3/2023</a:t>
            </a:fld>
            <a:endParaRPr lang="en-US" dirty="0"/>
          </a:p>
        </p:txBody>
      </p:sp>
      <p:sp>
        <p:nvSpPr>
          <p:cNvPr id="5" name="Footer Placeholder 4"/>
          <p:cNvSpPr>
            <a:spLocks noGrp="1"/>
          </p:cNvSpPr>
          <p:nvPr>
            <p:ph type="ftr" sz="quarter" idx="3"/>
          </p:nvPr>
        </p:nvSpPr>
        <p:spPr>
          <a:xfrm>
            <a:off x="2655888" y="9323388"/>
            <a:ext cx="2460625" cy="53498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dirty="0"/>
          </a:p>
        </p:txBody>
      </p:sp>
      <p:sp>
        <p:nvSpPr>
          <p:cNvPr id="6" name="Slide Number Placeholder 5"/>
          <p:cNvSpPr>
            <a:spLocks noGrp="1"/>
          </p:cNvSpPr>
          <p:nvPr>
            <p:ph type="sldNum" sz="quarter" idx="4"/>
          </p:nvPr>
        </p:nvSpPr>
        <p:spPr>
          <a:xfrm>
            <a:off x="5570538" y="9323388"/>
            <a:ext cx="1812925" cy="534987"/>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0BF67506-34C7-4201-A763-B69F413760C8}"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3" Type="http://schemas.openxmlformats.org/officeDocument/2006/relationships/image" Target="../media/image1.png"/><Relationship Id="rId7" Type="http://schemas.openxmlformats.org/officeDocument/2006/relationships/image" Target="../media/image4.jpeg"/><Relationship Id="rId12" Type="http://schemas.openxmlformats.org/officeDocument/2006/relationships/image" Target="../media/image9.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3.jpg"/><Relationship Id="rId11" Type="http://schemas.openxmlformats.org/officeDocument/2006/relationships/image" Target="../media/image8.jpeg"/><Relationship Id="rId5" Type="http://schemas.openxmlformats.org/officeDocument/2006/relationships/image" Target="../media/image2.jpeg"/><Relationship Id="rId10" Type="http://schemas.openxmlformats.org/officeDocument/2006/relationships/image" Target="../media/image7.jpg"/><Relationship Id="rId4" Type="http://schemas.openxmlformats.org/officeDocument/2006/relationships/hyperlink" Target="http://www.youtube.com/wmofschaf" TargetMode="External"/><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8534400"/>
            <a:ext cx="2656653" cy="152400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p:cNvSpPr txBox="1"/>
          <p:nvPr/>
        </p:nvSpPr>
        <p:spPr>
          <a:xfrm>
            <a:off x="96892" y="8744146"/>
            <a:ext cx="2407395" cy="1077218"/>
          </a:xfrm>
          <a:prstGeom prst="rect">
            <a:avLst/>
          </a:prstGeom>
          <a:noFill/>
        </p:spPr>
        <p:txBody>
          <a:bodyPr wrap="square" rtlCol="0">
            <a:spAutoFit/>
          </a:bodyPr>
          <a:lstStyle/>
          <a:p>
            <a:r>
              <a:rPr lang="en-US" sz="1600" dirty="0">
                <a:solidFill>
                  <a:schemeClr val="bg1"/>
                </a:solidFill>
                <a:latin typeface="Tahoma" panose="020B0604030504040204" pitchFamily="34" charset="0"/>
                <a:ea typeface="Tahoma" panose="020B0604030504040204" pitchFamily="34" charset="0"/>
                <a:cs typeface="Tahoma" panose="020B0604030504040204" pitchFamily="34" charset="0"/>
              </a:rPr>
              <a:t>Museum Members Free</a:t>
            </a:r>
          </a:p>
          <a:p>
            <a:r>
              <a:rPr lang="en-US" sz="1600" dirty="0">
                <a:solidFill>
                  <a:schemeClr val="bg1"/>
                </a:solidFill>
                <a:latin typeface="Tahoma" panose="020B0604030504040204" pitchFamily="34" charset="0"/>
                <a:ea typeface="Tahoma" panose="020B0604030504040204" pitchFamily="34" charset="0"/>
                <a:cs typeface="Tahoma" panose="020B0604030504040204" pitchFamily="34" charset="0"/>
              </a:rPr>
              <a:t>Non-Members: $5</a:t>
            </a:r>
          </a:p>
          <a:p>
            <a:r>
              <a:rPr lang="en-US" sz="1600" dirty="0">
                <a:solidFill>
                  <a:schemeClr val="bg1"/>
                </a:solidFill>
                <a:latin typeface="Tahoma" panose="020B0604030504040204" pitchFamily="34" charset="0"/>
                <a:ea typeface="Tahoma" panose="020B0604030504040204" pitchFamily="34" charset="0"/>
                <a:cs typeface="Tahoma" panose="020B0604030504040204" pitchFamily="34" charset="0"/>
              </a:rPr>
              <a:t>Free Parking Available in</a:t>
            </a:r>
          </a:p>
          <a:p>
            <a:r>
              <a:rPr lang="en-US" sz="1600" dirty="0">
                <a:solidFill>
                  <a:schemeClr val="bg1"/>
                </a:solidFill>
                <a:latin typeface="Tahoma" panose="020B0604030504040204" pitchFamily="34" charset="0"/>
                <a:ea typeface="Tahoma" panose="020B0604030504040204" pitchFamily="34" charset="0"/>
                <a:cs typeface="Tahoma" panose="020B0604030504040204" pitchFamily="34" charset="0"/>
              </a:rPr>
              <a:t>Museum Lot</a:t>
            </a:r>
          </a:p>
        </p:txBody>
      </p:sp>
      <p:sp>
        <p:nvSpPr>
          <p:cNvPr id="12" name="Rectangle 11"/>
          <p:cNvSpPr/>
          <p:nvPr/>
        </p:nvSpPr>
        <p:spPr>
          <a:xfrm>
            <a:off x="5233195" y="8552713"/>
            <a:ext cx="2509284" cy="152400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Box 12"/>
          <p:cNvSpPr txBox="1"/>
          <p:nvPr/>
        </p:nvSpPr>
        <p:spPr>
          <a:xfrm>
            <a:off x="5559162" y="8680581"/>
            <a:ext cx="1857351" cy="1323439"/>
          </a:xfrm>
          <a:prstGeom prst="rect">
            <a:avLst/>
          </a:prstGeom>
          <a:noFill/>
        </p:spPr>
        <p:txBody>
          <a:bodyPr wrap="square" rtlCol="0">
            <a:spAutoFit/>
          </a:bodyPr>
          <a:lstStyle/>
          <a:p>
            <a:pPr algn="r"/>
            <a:r>
              <a:rPr lang="en-US" sz="1600" dirty="0">
                <a:solidFill>
                  <a:schemeClr val="bg1"/>
                </a:solidFill>
                <a:latin typeface="Tahoma" panose="020B0604030504040204" pitchFamily="34" charset="0"/>
                <a:ea typeface="Tahoma" panose="020B0604030504040204" pitchFamily="34" charset="0"/>
                <a:cs typeface="Tahoma" panose="020B0604030504040204" pitchFamily="34" charset="0"/>
              </a:rPr>
              <a:t>3315 Airport Drive</a:t>
            </a:r>
          </a:p>
          <a:p>
            <a:pPr algn="r"/>
            <a:r>
              <a:rPr lang="en-US" sz="1600" dirty="0">
                <a:solidFill>
                  <a:schemeClr val="bg1"/>
                </a:solidFill>
                <a:latin typeface="Tahoma" panose="020B0604030504040204" pitchFamily="34" charset="0"/>
                <a:ea typeface="Tahoma" panose="020B0604030504040204" pitchFamily="34" charset="0"/>
                <a:cs typeface="Tahoma" panose="020B0604030504040204" pitchFamily="34" charset="0"/>
              </a:rPr>
              <a:t>Torrance, CA 90505</a:t>
            </a:r>
          </a:p>
          <a:p>
            <a:pPr algn="r"/>
            <a:r>
              <a:rPr lang="en-US" sz="1600" dirty="0">
                <a:solidFill>
                  <a:schemeClr val="bg1"/>
                </a:solidFill>
                <a:latin typeface="Tahoma" panose="020B0604030504040204" pitchFamily="34" charset="0"/>
                <a:ea typeface="Tahoma" panose="020B0604030504040204" pitchFamily="34" charset="0"/>
                <a:cs typeface="Tahoma" panose="020B0604030504040204" pitchFamily="34" charset="0"/>
              </a:rPr>
              <a:t>(310) 326-9544</a:t>
            </a:r>
          </a:p>
          <a:p>
            <a:pPr algn="r"/>
            <a:r>
              <a:rPr lang="en-US" sz="1600" dirty="0">
                <a:solidFill>
                  <a:schemeClr val="bg1"/>
                </a:solidFill>
                <a:latin typeface="Tahoma" panose="020B0604030504040204" pitchFamily="34" charset="0"/>
                <a:ea typeface="Tahoma" panose="020B0604030504040204" pitchFamily="34" charset="0"/>
                <a:cs typeface="Tahoma" panose="020B0604030504040204" pitchFamily="34" charset="0"/>
              </a:rPr>
              <a:t>www.wmof.com</a:t>
            </a:r>
          </a:p>
        </p:txBody>
      </p:sp>
      <p:sp>
        <p:nvSpPr>
          <p:cNvPr id="23" name="AutoShape 2" descr="Image result for republic of vietnam flag"/>
          <p:cNvSpPr>
            <a:spLocks noChangeAspect="1" noChangeArrowheads="1"/>
          </p:cNvSpPr>
          <p:nvPr/>
        </p:nvSpPr>
        <p:spPr bwMode="auto">
          <a:xfrm>
            <a:off x="96892" y="4214983"/>
            <a:ext cx="7355379" cy="12954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algn="just"/>
            <a:r>
              <a:rPr lang="en-US" b="1" dirty="0">
                <a:latin typeface="Arial Narrow" panose="020B0606020202030204" pitchFamily="34" charset="0"/>
              </a:rPr>
              <a:t>Your $5 admission fee will give you the opportunity to meet the pilots who fly these warbirds, ask questions, and witness the warbirds taxi out, line up in sequence and launch to fly over the parade starting at 1:15 PM.</a:t>
            </a:r>
            <a:endParaRPr lang="en-US" dirty="0">
              <a:latin typeface="Arial Narrow" panose="020B0606020202030204" pitchFamily="34" charset="0"/>
            </a:endParaRPr>
          </a:p>
        </p:txBody>
      </p:sp>
      <p:sp>
        <p:nvSpPr>
          <p:cNvPr id="33" name="Rectangle 32">
            <a:extLst>
              <a:ext uri="{FF2B5EF4-FFF2-40B4-BE49-F238E27FC236}">
                <a16:creationId xmlns:a16="http://schemas.microsoft.com/office/drawing/2014/main" id="{6A3DC24E-032E-4C2A-A856-B12347D7FB5C}"/>
              </a:ext>
            </a:extLst>
          </p:cNvPr>
          <p:cNvSpPr/>
          <p:nvPr/>
        </p:nvSpPr>
        <p:spPr>
          <a:xfrm>
            <a:off x="-1088571" y="6738155"/>
            <a:ext cx="1562340" cy="523220"/>
          </a:xfrm>
          <a:prstGeom prst="rect">
            <a:avLst/>
          </a:prstGeom>
        </p:spPr>
        <p:txBody>
          <a:bodyPr wrap="square">
            <a:spAutoFit/>
          </a:bodyPr>
          <a:lstStyle/>
          <a:p>
            <a:endParaRPr lang="en-US" sz="1400" b="1" dirty="0">
              <a:solidFill>
                <a:schemeClr val="tx2">
                  <a:lumMod val="75000"/>
                </a:schemeClr>
              </a:solidFill>
            </a:endParaRPr>
          </a:p>
          <a:p>
            <a:endParaRPr lang="en-US" sz="1400" dirty="0">
              <a:solidFill>
                <a:schemeClr val="tx2">
                  <a:lumMod val="75000"/>
                </a:schemeClr>
              </a:solidFill>
            </a:endParaRPr>
          </a:p>
        </p:txBody>
      </p:sp>
      <p:sp>
        <p:nvSpPr>
          <p:cNvPr id="21" name="Rectangle 20">
            <a:extLst>
              <a:ext uri="{FF2B5EF4-FFF2-40B4-BE49-F238E27FC236}">
                <a16:creationId xmlns:a16="http://schemas.microsoft.com/office/drawing/2014/main" id="{EF6BAA18-62F5-41E3-9AFC-9D15ECE78719}"/>
              </a:ext>
            </a:extLst>
          </p:cNvPr>
          <p:cNvSpPr/>
          <p:nvPr/>
        </p:nvSpPr>
        <p:spPr>
          <a:xfrm>
            <a:off x="-571500" y="6048139"/>
            <a:ext cx="3886200" cy="276999"/>
          </a:xfrm>
          <a:prstGeom prst="rect">
            <a:avLst/>
          </a:prstGeom>
        </p:spPr>
        <p:txBody>
          <a:bodyPr>
            <a:spAutoFit/>
          </a:bodyPr>
          <a:lstStyle/>
          <a:p>
            <a:pPr algn="ctr"/>
            <a:r>
              <a:rPr lang="en-US" sz="1200" b="1" dirty="0"/>
              <a:t> </a:t>
            </a:r>
          </a:p>
        </p:txBody>
      </p:sp>
      <p:sp>
        <p:nvSpPr>
          <p:cNvPr id="43" name="Rectangle 42">
            <a:extLst>
              <a:ext uri="{FF2B5EF4-FFF2-40B4-BE49-F238E27FC236}">
                <a16:creationId xmlns:a16="http://schemas.microsoft.com/office/drawing/2014/main" id="{B30B78F9-4C6F-40C5-A7F3-4BF24F0D85D5}"/>
              </a:ext>
            </a:extLst>
          </p:cNvPr>
          <p:cNvSpPr/>
          <p:nvPr/>
        </p:nvSpPr>
        <p:spPr>
          <a:xfrm>
            <a:off x="209810" y="6957704"/>
            <a:ext cx="2154421" cy="369332"/>
          </a:xfrm>
          <a:prstGeom prst="rect">
            <a:avLst/>
          </a:prstGeom>
        </p:spPr>
        <p:txBody>
          <a:bodyPr wrap="square">
            <a:spAutoFit/>
          </a:bodyPr>
          <a:lstStyle/>
          <a:p>
            <a:pPr algn="ctr"/>
            <a:endParaRPr lang="en-US" b="1" u="sng" dirty="0">
              <a:latin typeface="Arial" panose="020B0604020202020204" pitchFamily="34" charset="0"/>
              <a:cs typeface="Arial" panose="020B0604020202020204" pitchFamily="34" charset="0"/>
            </a:endParaRPr>
          </a:p>
        </p:txBody>
      </p:sp>
      <p:sp>
        <p:nvSpPr>
          <p:cNvPr id="45" name="Rectangle 44">
            <a:extLst>
              <a:ext uri="{FF2B5EF4-FFF2-40B4-BE49-F238E27FC236}">
                <a16:creationId xmlns:a16="http://schemas.microsoft.com/office/drawing/2014/main" id="{82EAE9B7-38E1-406D-841E-74482EDF21E7}"/>
              </a:ext>
            </a:extLst>
          </p:cNvPr>
          <p:cNvSpPr/>
          <p:nvPr/>
        </p:nvSpPr>
        <p:spPr>
          <a:xfrm rot="5400000">
            <a:off x="-1188502" y="7183624"/>
            <a:ext cx="1396591" cy="276999"/>
          </a:xfrm>
          <a:prstGeom prst="rect">
            <a:avLst/>
          </a:prstGeom>
        </p:spPr>
        <p:txBody>
          <a:bodyPr wrap="square">
            <a:spAutoFit/>
          </a:bodyPr>
          <a:lstStyle/>
          <a:p>
            <a:pPr algn="ctr"/>
            <a:r>
              <a:rPr lang="en-US" sz="1200" b="1" dirty="0">
                <a:solidFill>
                  <a:srgbClr val="333333"/>
                </a:solidFill>
                <a:latin typeface="Arial" panose="020B0604020202020204" pitchFamily="34" charset="0"/>
                <a:ea typeface="Times New Roman" panose="02020603050405020304" pitchFamily="18" charset="0"/>
                <a:cs typeface="Arial" panose="020B0604020202020204" pitchFamily="34" charset="0"/>
              </a:rPr>
              <a:t> </a:t>
            </a:r>
          </a:p>
        </p:txBody>
      </p:sp>
      <p:pic>
        <p:nvPicPr>
          <p:cNvPr id="9" name="Picture 8">
            <a:extLst>
              <a:ext uri="{FF2B5EF4-FFF2-40B4-BE49-F238E27FC236}">
                <a16:creationId xmlns:a16="http://schemas.microsoft.com/office/drawing/2014/main" id="{753181CF-E936-4E48-84EA-7BB36D2CD45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491" y="224774"/>
            <a:ext cx="2308724" cy="886343"/>
          </a:xfrm>
          <a:prstGeom prst="rect">
            <a:avLst/>
          </a:prstGeom>
        </p:spPr>
      </p:pic>
      <p:sp>
        <p:nvSpPr>
          <p:cNvPr id="3" name="Rectangle 2">
            <a:extLst>
              <a:ext uri="{FF2B5EF4-FFF2-40B4-BE49-F238E27FC236}">
                <a16:creationId xmlns:a16="http://schemas.microsoft.com/office/drawing/2014/main" id="{7D286164-CBD2-43CB-BC97-DC906697F93E}"/>
              </a:ext>
            </a:extLst>
          </p:cNvPr>
          <p:cNvSpPr/>
          <p:nvPr/>
        </p:nvSpPr>
        <p:spPr>
          <a:xfrm>
            <a:off x="1177" y="6245891"/>
            <a:ext cx="2363054" cy="276999"/>
          </a:xfrm>
          <a:prstGeom prst="rect">
            <a:avLst/>
          </a:prstGeom>
        </p:spPr>
        <p:txBody>
          <a:bodyPr wrap="square">
            <a:spAutoFit/>
          </a:bodyPr>
          <a:lstStyle/>
          <a:p>
            <a:pPr algn="just"/>
            <a:r>
              <a:rPr lang="en-US" sz="1200" b="1" dirty="0">
                <a:solidFill>
                  <a:srgbClr val="333333"/>
                </a:solidFill>
                <a:latin typeface="Arial" panose="020B0604020202020204" pitchFamily="34" charset="0"/>
                <a:ea typeface="Times New Roman" panose="02020603050405020304" pitchFamily="18" charset="0"/>
                <a:cs typeface="Arial" panose="020B0604020202020204" pitchFamily="34" charset="0"/>
              </a:rPr>
              <a:t> </a:t>
            </a:r>
          </a:p>
        </p:txBody>
      </p:sp>
      <p:sp>
        <p:nvSpPr>
          <p:cNvPr id="44" name="Rectangle 43">
            <a:extLst>
              <a:ext uri="{FF2B5EF4-FFF2-40B4-BE49-F238E27FC236}">
                <a16:creationId xmlns:a16="http://schemas.microsoft.com/office/drawing/2014/main" id="{5A3F4C0E-5790-4E9F-B14E-790629EC005D}"/>
              </a:ext>
            </a:extLst>
          </p:cNvPr>
          <p:cNvSpPr/>
          <p:nvPr/>
        </p:nvSpPr>
        <p:spPr>
          <a:xfrm>
            <a:off x="-5575117" y="6135074"/>
            <a:ext cx="2383681" cy="523220"/>
          </a:xfrm>
          <a:prstGeom prst="rect">
            <a:avLst/>
          </a:prstGeom>
        </p:spPr>
        <p:txBody>
          <a:bodyPr wrap="square">
            <a:spAutoFit/>
          </a:bodyPr>
          <a:lstStyle/>
          <a:p>
            <a:pPr algn="ctr"/>
            <a:r>
              <a:rPr lang="en-US" sz="1400" b="1" dirty="0">
                <a:solidFill>
                  <a:srgbClr val="FF0000"/>
                </a:solidFill>
                <a:latin typeface="Arial" panose="020B0604020202020204" pitchFamily="34" charset="0"/>
                <a:ea typeface="Times New Roman" panose="02020603050405020304" pitchFamily="18" charset="0"/>
                <a:cs typeface="Arial" panose="020B0604020202020204" pitchFamily="34" charset="0"/>
              </a:rPr>
              <a:t> </a:t>
            </a:r>
            <a:endParaRPr lang="en-US" sz="1400" b="1" dirty="0">
              <a:solidFill>
                <a:srgbClr val="333333"/>
              </a:solidFill>
              <a:latin typeface="Arial" panose="020B0604020202020204" pitchFamily="34" charset="0"/>
              <a:ea typeface="Times New Roman" panose="02020603050405020304" pitchFamily="18" charset="0"/>
              <a:cs typeface="Arial" panose="020B0604020202020204" pitchFamily="34" charset="0"/>
            </a:endParaRPr>
          </a:p>
          <a:p>
            <a:pPr algn="ctr"/>
            <a:r>
              <a:rPr lang="en-US" sz="1400" b="1" dirty="0">
                <a:solidFill>
                  <a:srgbClr val="333333"/>
                </a:solidFill>
                <a:latin typeface="Arial" panose="020B0604020202020204" pitchFamily="34" charset="0"/>
                <a:ea typeface="Times New Roman" panose="02020603050405020304" pitchFamily="18" charset="0"/>
                <a:cs typeface="Arial" panose="020B0604020202020204" pitchFamily="34" charset="0"/>
              </a:rPr>
              <a:t>  </a:t>
            </a:r>
          </a:p>
        </p:txBody>
      </p:sp>
      <p:pic>
        <p:nvPicPr>
          <p:cNvPr id="2" name="Picture 2" descr="YouTube is getting a new logo every week this month – here's why | Creative  Bloq">
            <a:hlinkClick r:id="rId4"/>
            <a:extLst>
              <a:ext uri="{FF2B5EF4-FFF2-40B4-BE49-F238E27FC236}">
                <a16:creationId xmlns:a16="http://schemas.microsoft.com/office/drawing/2014/main" id="{358204FB-8282-4AA6-9B1C-37E22B259FA4}"/>
              </a:ext>
            </a:extLst>
          </p:cNvPr>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l="5864" t="26679" r="5077" b="26650"/>
          <a:stretch/>
        </p:blipFill>
        <p:spPr bwMode="auto">
          <a:xfrm>
            <a:off x="2961563" y="7451751"/>
            <a:ext cx="1409700" cy="414843"/>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a:extLst>
              <a:ext uri="{FF2B5EF4-FFF2-40B4-BE49-F238E27FC236}">
                <a16:creationId xmlns:a16="http://schemas.microsoft.com/office/drawing/2014/main" id="{178917E2-A371-B599-AE37-0D6ADCB085CA}"/>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195546" y="6458509"/>
            <a:ext cx="767849" cy="943063"/>
          </a:xfrm>
          <a:prstGeom prst="rect">
            <a:avLst/>
          </a:prstGeom>
        </p:spPr>
      </p:pic>
      <p:sp>
        <p:nvSpPr>
          <p:cNvPr id="39" name="Rectangle 38">
            <a:extLst>
              <a:ext uri="{FF2B5EF4-FFF2-40B4-BE49-F238E27FC236}">
                <a16:creationId xmlns:a16="http://schemas.microsoft.com/office/drawing/2014/main" id="{D09D8B22-31A2-296A-1FF4-1E9F90BBBCFB}"/>
              </a:ext>
            </a:extLst>
          </p:cNvPr>
          <p:cNvSpPr/>
          <p:nvPr/>
        </p:nvSpPr>
        <p:spPr>
          <a:xfrm>
            <a:off x="2544203" y="5310902"/>
            <a:ext cx="5093464" cy="523220"/>
          </a:xfrm>
          <a:prstGeom prst="rect">
            <a:avLst/>
          </a:prstGeom>
        </p:spPr>
        <p:txBody>
          <a:bodyPr wrap="square">
            <a:spAutoFit/>
          </a:bodyPr>
          <a:lstStyle/>
          <a:p>
            <a:pPr algn="just"/>
            <a:endParaRPr lang="en-US" sz="1400" dirty="0">
              <a:latin typeface="Arial Black" panose="020B0A04020102020204" pitchFamily="34" charset="0"/>
              <a:ea typeface="Calibri" panose="020F0502020204030204" pitchFamily="34" charset="0"/>
            </a:endParaRPr>
          </a:p>
          <a:p>
            <a:pPr algn="just"/>
            <a:endParaRPr lang="en-US" sz="1400" dirty="0">
              <a:latin typeface="Arial Black" panose="020B0A04020102020204" pitchFamily="34" charset="0"/>
              <a:ea typeface="Calibri" panose="020F0502020204030204" pitchFamily="34" charset="0"/>
            </a:endParaRPr>
          </a:p>
        </p:txBody>
      </p:sp>
      <p:sp>
        <p:nvSpPr>
          <p:cNvPr id="18" name="Rectangle 17">
            <a:extLst>
              <a:ext uri="{FF2B5EF4-FFF2-40B4-BE49-F238E27FC236}">
                <a16:creationId xmlns:a16="http://schemas.microsoft.com/office/drawing/2014/main" id="{25FE24CB-FF5A-11F5-FB35-23496BC45075}"/>
              </a:ext>
            </a:extLst>
          </p:cNvPr>
          <p:cNvSpPr/>
          <p:nvPr/>
        </p:nvSpPr>
        <p:spPr>
          <a:xfrm>
            <a:off x="2518534" y="679339"/>
            <a:ext cx="5244202" cy="461665"/>
          </a:xfrm>
          <a:prstGeom prst="rect">
            <a:avLst/>
          </a:prstGeom>
        </p:spPr>
        <p:txBody>
          <a:bodyPr wrap="square">
            <a:spAutoFit/>
          </a:bodyPr>
          <a:lstStyle/>
          <a:p>
            <a:pPr algn="ct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p>
        </p:txBody>
      </p:sp>
      <p:sp>
        <p:nvSpPr>
          <p:cNvPr id="16" name="TextBox 15">
            <a:extLst>
              <a:ext uri="{FF2B5EF4-FFF2-40B4-BE49-F238E27FC236}">
                <a16:creationId xmlns:a16="http://schemas.microsoft.com/office/drawing/2014/main" id="{0FC456D5-47FC-EAD6-0185-F26A8C91B9DB}"/>
              </a:ext>
            </a:extLst>
          </p:cNvPr>
          <p:cNvSpPr txBox="1"/>
          <p:nvPr/>
        </p:nvSpPr>
        <p:spPr>
          <a:xfrm>
            <a:off x="16210015" y="-1213712"/>
            <a:ext cx="2445283" cy="136006"/>
          </a:xfrm>
          <a:prstGeom prst="rect">
            <a:avLst/>
          </a:prstGeom>
          <a:noFill/>
        </p:spPr>
        <p:txBody>
          <a:bodyPr wrap="square">
            <a:spAutoFit/>
          </a:bodyPr>
          <a:lstStyle/>
          <a:p>
            <a:endParaRPr lang="en-US" dirty="0"/>
          </a:p>
        </p:txBody>
      </p:sp>
      <p:sp>
        <p:nvSpPr>
          <p:cNvPr id="5" name="Rectangle 4">
            <a:extLst>
              <a:ext uri="{FF2B5EF4-FFF2-40B4-BE49-F238E27FC236}">
                <a16:creationId xmlns:a16="http://schemas.microsoft.com/office/drawing/2014/main" id="{34BE7E08-17CF-100A-7EF1-9EC01A47A8EB}"/>
              </a:ext>
            </a:extLst>
          </p:cNvPr>
          <p:cNvSpPr/>
          <p:nvPr/>
        </p:nvSpPr>
        <p:spPr>
          <a:xfrm>
            <a:off x="1476774" y="1228234"/>
            <a:ext cx="5479387" cy="584775"/>
          </a:xfrm>
          <a:prstGeom prst="rect">
            <a:avLst/>
          </a:prstGeom>
        </p:spPr>
        <p:txBody>
          <a:bodyPr wrap="square">
            <a:spAutoFit/>
          </a:bodyPr>
          <a:lstStyle/>
          <a:p>
            <a:r>
              <a:rPr lang="en-US" sz="3200" b="1" dirty="0">
                <a:latin typeface="Times New Roman" panose="02020603050405020304" pitchFamily="18" charset="0"/>
                <a:ea typeface="Calibri" panose="020F0502020204030204" pitchFamily="34" charset="0"/>
              </a:rPr>
              <a:t>20 May 2023  10 AM – 3 PM </a:t>
            </a:r>
          </a:p>
        </p:txBody>
      </p:sp>
      <p:sp>
        <p:nvSpPr>
          <p:cNvPr id="6" name="TextBox 5">
            <a:extLst>
              <a:ext uri="{FF2B5EF4-FFF2-40B4-BE49-F238E27FC236}">
                <a16:creationId xmlns:a16="http://schemas.microsoft.com/office/drawing/2014/main" id="{64B5D778-9B7E-D9E4-E214-860A06756187}"/>
              </a:ext>
            </a:extLst>
          </p:cNvPr>
          <p:cNvSpPr txBox="1"/>
          <p:nvPr/>
        </p:nvSpPr>
        <p:spPr>
          <a:xfrm>
            <a:off x="329039" y="1730122"/>
            <a:ext cx="7268712" cy="707886"/>
          </a:xfrm>
          <a:prstGeom prst="rect">
            <a:avLst/>
          </a:prstGeom>
          <a:noFill/>
        </p:spPr>
        <p:txBody>
          <a:bodyPr wrap="square">
            <a:spAutoFit/>
          </a:bodyPr>
          <a:lstStyle/>
          <a:p>
            <a:pPr algn="ctr"/>
            <a:r>
              <a:rPr lang="en-US" sz="2000" b="1" i="0" dirty="0">
                <a:solidFill>
                  <a:srgbClr val="000000"/>
                </a:solidFill>
                <a:effectLst/>
                <a:latin typeface="Helvetica Neue"/>
              </a:rPr>
              <a:t>Join us for the 61</a:t>
            </a:r>
            <a:r>
              <a:rPr lang="en-US" sz="2000" b="1" i="0" baseline="30000" dirty="0">
                <a:solidFill>
                  <a:srgbClr val="000000"/>
                </a:solidFill>
                <a:effectLst/>
                <a:latin typeface="Helvetica Neue"/>
              </a:rPr>
              <a:t>st</a:t>
            </a:r>
            <a:r>
              <a:rPr lang="en-US" sz="2000" b="1" i="0" dirty="0">
                <a:solidFill>
                  <a:srgbClr val="000000"/>
                </a:solidFill>
                <a:effectLst/>
                <a:latin typeface="Helvetica Neue"/>
              </a:rPr>
              <a:t> Torrance Arme</a:t>
            </a:r>
            <a:r>
              <a:rPr lang="en-US" sz="2000" b="1" dirty="0">
                <a:solidFill>
                  <a:srgbClr val="000000"/>
                </a:solidFill>
                <a:latin typeface="Helvetica Neue"/>
              </a:rPr>
              <a:t>d Forces Day </a:t>
            </a:r>
            <a:r>
              <a:rPr lang="en-US" sz="2000" b="1" i="0" dirty="0">
                <a:solidFill>
                  <a:srgbClr val="000000"/>
                </a:solidFill>
                <a:effectLst/>
                <a:latin typeface="Helvetica Neue"/>
              </a:rPr>
              <a:t>Parade Flight Line Activities </a:t>
            </a:r>
          </a:p>
        </p:txBody>
      </p:sp>
      <p:pic>
        <p:nvPicPr>
          <p:cNvPr id="14" name="Picture 2">
            <a:extLst>
              <a:ext uri="{FF2B5EF4-FFF2-40B4-BE49-F238E27FC236}">
                <a16:creationId xmlns:a16="http://schemas.microsoft.com/office/drawing/2014/main" id="{EBCB5C47-FD24-4C29-3A0B-85D56F1AFBB5}"/>
              </a:ext>
            </a:extLst>
          </p:cNvPr>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l="9098" t="11349" r="4074" b="17728"/>
          <a:stretch/>
        </p:blipFill>
        <p:spPr bwMode="auto">
          <a:xfrm>
            <a:off x="105618" y="6348143"/>
            <a:ext cx="2694005" cy="1466566"/>
          </a:xfrm>
          <a:prstGeom prst="rect">
            <a:avLst/>
          </a:prstGeom>
          <a:noFill/>
          <a:extLst>
            <a:ext uri="{909E8E84-426E-40DD-AFC4-6F175D3DCCD1}">
              <a14:hiddenFill xmlns:a14="http://schemas.microsoft.com/office/drawing/2010/main">
                <a:solidFill>
                  <a:srgbClr val="FFFFFF"/>
                </a:solidFill>
              </a14:hiddenFill>
            </a:ext>
          </a:extLst>
        </p:spPr>
      </p:pic>
      <p:pic>
        <p:nvPicPr>
          <p:cNvPr id="27" name="Picture 26">
            <a:extLst>
              <a:ext uri="{FF2B5EF4-FFF2-40B4-BE49-F238E27FC236}">
                <a16:creationId xmlns:a16="http://schemas.microsoft.com/office/drawing/2014/main" id="{6673C2E6-CDEE-7E39-50CC-AEBC83EEF1DC}"/>
              </a:ext>
            </a:extLst>
          </p:cNvPr>
          <p:cNvPicPr>
            <a:picLocks noChangeAspect="1"/>
          </p:cNvPicPr>
          <p:nvPr/>
        </p:nvPicPr>
        <p:blipFill rotWithShape="1">
          <a:blip r:embed="rId8" cstate="print">
            <a:extLst>
              <a:ext uri="{28A0092B-C50C-407E-A947-70E740481C1C}">
                <a14:useLocalDpi xmlns:a14="http://schemas.microsoft.com/office/drawing/2010/main" val="0"/>
              </a:ext>
            </a:extLst>
          </a:blip>
          <a:srcRect t="8993" r="28085" b="9660"/>
          <a:stretch/>
        </p:blipFill>
        <p:spPr>
          <a:xfrm>
            <a:off x="249729" y="2226026"/>
            <a:ext cx="2305076" cy="1955539"/>
          </a:xfrm>
          <a:prstGeom prst="rect">
            <a:avLst/>
          </a:prstGeom>
          <a:ln w="19050">
            <a:noFill/>
          </a:ln>
        </p:spPr>
      </p:pic>
      <p:sp>
        <p:nvSpPr>
          <p:cNvPr id="32" name="TextBox 31">
            <a:extLst>
              <a:ext uri="{FF2B5EF4-FFF2-40B4-BE49-F238E27FC236}">
                <a16:creationId xmlns:a16="http://schemas.microsoft.com/office/drawing/2014/main" id="{8C3512A9-D553-27AC-66E1-02ED8ECE0F2E}"/>
              </a:ext>
            </a:extLst>
          </p:cNvPr>
          <p:cNvSpPr txBox="1"/>
          <p:nvPr/>
        </p:nvSpPr>
        <p:spPr>
          <a:xfrm>
            <a:off x="2441382" y="170922"/>
            <a:ext cx="5244202" cy="954107"/>
          </a:xfrm>
          <a:prstGeom prst="rect">
            <a:avLst/>
          </a:prstGeom>
          <a:noFill/>
        </p:spPr>
        <p:txBody>
          <a:bodyPr wrap="square">
            <a:spAutoFit/>
          </a:bodyPr>
          <a:lstStyle/>
          <a:p>
            <a:pPr algn="ctr">
              <a:defRPr/>
            </a:pPr>
            <a:r>
              <a:rPr lang="en-US" sz="2800" b="1" dirty="0">
                <a:solidFill>
                  <a:srgbClr val="FF0000"/>
                </a:solidFill>
                <a:effectLst>
                  <a:outerShdw blurRad="38100" dist="38100" dir="2700000" algn="tl">
                    <a:srgbClr val="000000">
                      <a:alpha val="43137"/>
                    </a:srgbClr>
                  </a:outerShdw>
                </a:effectLst>
                <a:latin typeface="Tahoma" pitchFamily="34" charset="0"/>
              </a:rPr>
              <a:t>Torrance Armed Forces Day Ramp Review</a:t>
            </a:r>
          </a:p>
        </p:txBody>
      </p:sp>
      <p:pic>
        <p:nvPicPr>
          <p:cNvPr id="1026" name="Picture 2" descr="Inland aviation buffs restore D-Day plane just in time for Normandy  re-enactment – Press Enterprise">
            <a:extLst>
              <a:ext uri="{FF2B5EF4-FFF2-40B4-BE49-F238E27FC236}">
                <a16:creationId xmlns:a16="http://schemas.microsoft.com/office/drawing/2014/main" id="{7A5EB10F-BD2F-725C-BE21-08821F9E7D8F}"/>
              </a:ext>
            </a:extLst>
          </p:cNvPr>
          <p:cNvPicPr>
            <a:picLocks noChangeAspect="1" noChangeArrowheads="1"/>
          </p:cNvPicPr>
          <p:nvPr/>
        </p:nvPicPr>
        <p:blipFill rotWithShape="1">
          <a:blip r:embed="rId9">
            <a:extLst>
              <a:ext uri="{28A0092B-C50C-407E-A947-70E740481C1C}">
                <a14:useLocalDpi xmlns:a14="http://schemas.microsoft.com/office/drawing/2010/main" val="0"/>
              </a:ext>
            </a:extLst>
          </a:blip>
          <a:srcRect l="13567" t="21145" r="2472" b="22988"/>
          <a:stretch/>
        </p:blipFill>
        <p:spPr bwMode="auto">
          <a:xfrm>
            <a:off x="2981072" y="2458831"/>
            <a:ext cx="4368938" cy="1777055"/>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14">
            <a:extLst>
              <a:ext uri="{FF2B5EF4-FFF2-40B4-BE49-F238E27FC236}">
                <a16:creationId xmlns:a16="http://schemas.microsoft.com/office/drawing/2014/main" id="{6808D5FE-AE13-B3EB-2119-A67A10A9B578}"/>
              </a:ext>
            </a:extLst>
          </p:cNvPr>
          <p:cNvPicPr>
            <a:picLocks noChangeAspect="1"/>
          </p:cNvPicPr>
          <p:nvPr/>
        </p:nvPicPr>
        <p:blipFill rotWithShape="1">
          <a:blip r:embed="rId10">
            <a:extLst>
              <a:ext uri="{28A0092B-C50C-407E-A947-70E740481C1C}">
                <a14:useLocalDpi xmlns:a14="http://schemas.microsoft.com/office/drawing/2010/main" val="0"/>
              </a:ext>
            </a:extLst>
          </a:blip>
          <a:srcRect t="11506" b="14946"/>
          <a:stretch/>
        </p:blipFill>
        <p:spPr>
          <a:xfrm>
            <a:off x="4435635" y="5230640"/>
            <a:ext cx="3109334" cy="2709517"/>
          </a:xfrm>
          <a:prstGeom prst="rect">
            <a:avLst/>
          </a:prstGeom>
        </p:spPr>
      </p:pic>
      <p:pic>
        <p:nvPicPr>
          <p:cNvPr id="20" name="Picture 19">
            <a:extLst>
              <a:ext uri="{FF2B5EF4-FFF2-40B4-BE49-F238E27FC236}">
                <a16:creationId xmlns:a16="http://schemas.microsoft.com/office/drawing/2014/main" id="{EA4067A8-5733-84B4-83B5-2C089066401A}"/>
              </a:ext>
            </a:extLst>
          </p:cNvPr>
          <p:cNvPicPr>
            <a:picLocks noChangeAspect="1"/>
          </p:cNvPicPr>
          <p:nvPr/>
        </p:nvPicPr>
        <p:blipFill rotWithShape="1">
          <a:blip r:embed="rId11" cstate="print">
            <a:extLst>
              <a:ext uri="{28A0092B-C50C-407E-A947-70E740481C1C}">
                <a14:useLocalDpi xmlns:a14="http://schemas.microsoft.com/office/drawing/2010/main" val="0"/>
              </a:ext>
            </a:extLst>
          </a:blip>
          <a:srcRect l="3193" t="19788" r="12856" b="26072"/>
          <a:stretch/>
        </p:blipFill>
        <p:spPr>
          <a:xfrm>
            <a:off x="105491" y="5234693"/>
            <a:ext cx="2694133" cy="1137623"/>
          </a:xfrm>
          <a:prstGeom prst="rect">
            <a:avLst/>
          </a:prstGeom>
        </p:spPr>
      </p:pic>
      <p:pic>
        <p:nvPicPr>
          <p:cNvPr id="4" name="Picture 2" descr="DoubleTree by Hilton Hotel Torrance - South Bay | Torrance Venue | All  Photo Albums | PartySlate">
            <a:extLst>
              <a:ext uri="{FF2B5EF4-FFF2-40B4-BE49-F238E27FC236}">
                <a16:creationId xmlns:a16="http://schemas.microsoft.com/office/drawing/2014/main" id="{11881B0D-E927-0FEE-4066-22F3F4EBA5BB}"/>
              </a:ext>
            </a:extLst>
          </p:cNvPr>
          <p:cNvPicPr>
            <a:picLocks noChangeAspect="1" noChangeArrowheads="1"/>
          </p:cNvPicPr>
          <p:nvPr/>
        </p:nvPicPr>
        <p:blipFill rotWithShape="1">
          <a:blip r:embed="rId12" cstate="print">
            <a:extLst>
              <a:ext uri="{28A0092B-C50C-407E-A947-70E740481C1C}">
                <a14:useLocalDpi xmlns:a14="http://schemas.microsoft.com/office/drawing/2010/main" val="0"/>
              </a:ext>
            </a:extLst>
          </a:blip>
          <a:srcRect l="13342" t="11767" r="12832" b="14489"/>
          <a:stretch/>
        </p:blipFill>
        <p:spPr bwMode="auto">
          <a:xfrm>
            <a:off x="2852764" y="5230640"/>
            <a:ext cx="1518499" cy="1137623"/>
          </a:xfrm>
          <a:prstGeom prst="rect">
            <a:avLst/>
          </a:prstGeom>
          <a:noFill/>
          <a:extLst>
            <a:ext uri="{909E8E84-426E-40DD-AFC4-6F175D3DCCD1}">
              <a14:hiddenFill xmlns:a14="http://schemas.microsoft.com/office/drawing/2010/main">
                <a:solidFill>
                  <a:srgbClr val="FFFFFF"/>
                </a:solidFill>
              </a14:hiddenFill>
            </a:ext>
          </a:extLst>
        </p:spPr>
      </p:pic>
      <p:sp>
        <p:nvSpPr>
          <p:cNvPr id="22" name="Rectangle 21">
            <a:extLst>
              <a:ext uri="{FF2B5EF4-FFF2-40B4-BE49-F238E27FC236}">
                <a16:creationId xmlns:a16="http://schemas.microsoft.com/office/drawing/2014/main" id="{D21A8D95-5D74-0B59-D61C-433A2E65906E}"/>
              </a:ext>
            </a:extLst>
          </p:cNvPr>
          <p:cNvSpPr/>
          <p:nvPr/>
        </p:nvSpPr>
        <p:spPr>
          <a:xfrm>
            <a:off x="7994879" y="6348143"/>
            <a:ext cx="3401197" cy="369332"/>
          </a:xfrm>
          <a:prstGeom prst="rect">
            <a:avLst/>
          </a:prstGeom>
          <a:noFill/>
        </p:spPr>
        <p:txBody>
          <a:bodyPr wrap="square" lIns="91440" tIns="45720" rIns="91440" bIns="45720">
            <a:spAutoFit/>
          </a:bodyPr>
          <a:lstStyle/>
          <a:p>
            <a:pPr algn="ctr"/>
            <a:r>
              <a:rPr lang="en-US" b="1" cap="none" spc="0" dirty="0">
                <a:ln w="22225">
                  <a:solidFill>
                    <a:schemeClr val="accent2"/>
                  </a:solidFill>
                  <a:prstDash val="solid"/>
                </a:ln>
                <a:solidFill>
                  <a:schemeClr val="accent2">
                    <a:lumMod val="40000"/>
                    <a:lumOff val="60000"/>
                  </a:schemeClr>
                </a:solidFill>
                <a:effectLst/>
              </a:rPr>
              <a:t> </a:t>
            </a:r>
            <a:endParaRPr lang="en-US" cap="none" spc="0" dirty="0">
              <a:ln w="22225">
                <a:solidFill>
                  <a:schemeClr val="accent2"/>
                </a:solidFill>
                <a:prstDash val="solid"/>
              </a:ln>
              <a:solidFill>
                <a:schemeClr val="accent2">
                  <a:lumMod val="40000"/>
                  <a:lumOff val="60000"/>
                </a:schemeClr>
              </a:solidFill>
              <a:latin typeface="Helvetica Neue"/>
            </a:endParaRPr>
          </a:p>
        </p:txBody>
      </p:sp>
      <p:sp>
        <p:nvSpPr>
          <p:cNvPr id="30" name="Rectangle 29">
            <a:extLst>
              <a:ext uri="{FF2B5EF4-FFF2-40B4-BE49-F238E27FC236}">
                <a16:creationId xmlns:a16="http://schemas.microsoft.com/office/drawing/2014/main" id="{1AC1B382-B9AF-8F6E-052C-6BD07FAEF066}"/>
              </a:ext>
            </a:extLst>
          </p:cNvPr>
          <p:cNvSpPr/>
          <p:nvPr/>
        </p:nvSpPr>
        <p:spPr>
          <a:xfrm>
            <a:off x="5249591" y="7875031"/>
            <a:ext cx="2446645" cy="707886"/>
          </a:xfrm>
          <a:prstGeom prst="rect">
            <a:avLst/>
          </a:prstGeom>
          <a:noFill/>
        </p:spPr>
        <p:txBody>
          <a:bodyPr wrap="square" lIns="91440" tIns="45720" rIns="91440" bIns="45720">
            <a:spAutoFit/>
          </a:bodyPr>
          <a:lstStyle/>
          <a:p>
            <a:pPr algn="ctr"/>
            <a:r>
              <a:rPr lang="en-US" sz="2000" b="1" dirty="0">
                <a:solidFill>
                  <a:srgbClr val="FF0000"/>
                </a:solidFill>
                <a:latin typeface="Arial Narrow" panose="020B0606020202030204" pitchFamily="34" charset="0"/>
              </a:rPr>
              <a:t>Thank You Torrance Doubletree Hotel</a:t>
            </a:r>
          </a:p>
        </p:txBody>
      </p:sp>
      <p:pic>
        <p:nvPicPr>
          <p:cNvPr id="17" name="Picture 16">
            <a:extLst>
              <a:ext uri="{FF2B5EF4-FFF2-40B4-BE49-F238E27FC236}">
                <a16:creationId xmlns:a16="http://schemas.microsoft.com/office/drawing/2014/main" id="{BBC954F5-A9C2-E640-7C52-4103C8E7DFA7}"/>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736418" y="8191990"/>
            <a:ext cx="2433407" cy="1768550"/>
          </a:xfrm>
          <a:prstGeom prst="rect">
            <a:avLst/>
          </a:prstGeom>
        </p:spPr>
      </p:pic>
      <p:sp>
        <p:nvSpPr>
          <p:cNvPr id="19" name="Rectangle 18">
            <a:extLst>
              <a:ext uri="{FF2B5EF4-FFF2-40B4-BE49-F238E27FC236}">
                <a16:creationId xmlns:a16="http://schemas.microsoft.com/office/drawing/2014/main" id="{2509A3A1-A392-F229-3C7C-1929DA0A9AE9}"/>
              </a:ext>
            </a:extLst>
          </p:cNvPr>
          <p:cNvSpPr/>
          <p:nvPr/>
        </p:nvSpPr>
        <p:spPr>
          <a:xfrm>
            <a:off x="-287335" y="7829032"/>
            <a:ext cx="3758387" cy="707886"/>
          </a:xfrm>
          <a:prstGeom prst="rect">
            <a:avLst/>
          </a:prstGeom>
          <a:noFill/>
        </p:spPr>
        <p:txBody>
          <a:bodyPr wrap="square" lIns="91440" tIns="45720" rIns="91440" bIns="45720">
            <a:spAutoFit/>
          </a:bodyPr>
          <a:lstStyle/>
          <a:p>
            <a:pPr algn="ctr"/>
            <a:r>
              <a:rPr lang="en-US" sz="2000" b="1" dirty="0">
                <a:solidFill>
                  <a:srgbClr val="FF0000"/>
                </a:solidFill>
                <a:latin typeface="Arial Narrow" panose="020B0606020202030204" pitchFamily="34" charset="0"/>
              </a:rPr>
              <a:t>Thank You Jersey Mike’s Subs South Bay &amp; Los Angeles</a:t>
            </a:r>
          </a:p>
        </p:txBody>
      </p:sp>
    </p:spTree>
    <p:extLst>
      <p:ext uri="{BB962C8B-B14F-4D97-AF65-F5344CB8AC3E}">
        <p14:creationId xmlns:p14="http://schemas.microsoft.com/office/powerpoint/2010/main" val="1196649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WMoF Celebritry Lecture.potx" id="{F36CA226-B6B6-40DC-BDAB-B3DD80377D0E}" vid="{100F37D1-4DD1-4DB6-9540-540DA42B7F1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WMoF Celebritry Lecture</Template>
  <TotalTime>6806</TotalTime>
  <Words>124</Words>
  <Application>Microsoft Office PowerPoint</Application>
  <PresentationFormat>Custom</PresentationFormat>
  <Paragraphs>22</Paragraphs>
  <Slides>1</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Arial</vt:lpstr>
      <vt:lpstr>Arial Black</vt:lpstr>
      <vt:lpstr>Arial Narrow</vt:lpstr>
      <vt:lpstr>Calibri</vt:lpstr>
      <vt:lpstr>Helvetica Neue</vt:lpstr>
      <vt:lpstr>Tahoma</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Cindy</dc:creator>
  <cp:lastModifiedBy>Cynthia Macha</cp:lastModifiedBy>
  <cp:revision>615</cp:revision>
  <cp:lastPrinted>2023-05-03T18:44:57Z</cp:lastPrinted>
  <dcterms:created xsi:type="dcterms:W3CDTF">2017-06-13T14:25:52Z</dcterms:created>
  <dcterms:modified xsi:type="dcterms:W3CDTF">2023-05-03T19:15:21Z</dcterms:modified>
</cp:coreProperties>
</file>