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7772400" cy="10058400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indy" initials="C" lastIdx="1" clrIdx="0">
    <p:extLst>
      <p:ext uri="{19B8F6BF-5375-455C-9EA6-DF929625EA0E}">
        <p15:presenceInfo xmlns:p15="http://schemas.microsoft.com/office/powerpoint/2012/main" userId="Cind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00"/>
    <a:srgbClr val="4540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203" autoAdjust="0"/>
    <p:restoredTop sz="95964" autoAdjust="0"/>
  </p:normalViewPr>
  <p:slideViewPr>
    <p:cSldViewPr snapToGrid="0">
      <p:cViewPr varScale="1">
        <p:scale>
          <a:sx n="74" d="100"/>
          <a:sy n="74" d="100"/>
        </p:scale>
        <p:origin x="2652" y="78"/>
      </p:cViewPr>
      <p:guideLst>
        <p:guide orient="horz" pos="3168"/>
        <p:guide pos="244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8155" cy="466554"/>
          </a:xfrm>
          <a:prstGeom prst="rect">
            <a:avLst/>
          </a:prstGeom>
        </p:spPr>
        <p:txBody>
          <a:bodyPr vert="horz" lIns="90687" tIns="45343" rIns="90687" bIns="45343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673" y="1"/>
            <a:ext cx="3038155" cy="466554"/>
          </a:xfrm>
          <a:prstGeom prst="rect">
            <a:avLst/>
          </a:prstGeom>
        </p:spPr>
        <p:txBody>
          <a:bodyPr vert="horz" lIns="90687" tIns="45343" rIns="90687" bIns="45343" rtlCol="0"/>
          <a:lstStyle>
            <a:lvl1pPr algn="r">
              <a:defRPr sz="1200"/>
            </a:lvl1pPr>
          </a:lstStyle>
          <a:p>
            <a:fld id="{F2759D73-E0EA-48AA-8A53-969434F1EAFD}" type="datetimeFigureOut">
              <a:rPr lang="en-US" smtClean="0"/>
              <a:t>12/8/2024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3938" y="1162050"/>
            <a:ext cx="242252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87" tIns="45343" rIns="90687" bIns="45343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357" y="4473245"/>
            <a:ext cx="5607691" cy="3661502"/>
          </a:xfrm>
          <a:prstGeom prst="rect">
            <a:avLst/>
          </a:prstGeom>
        </p:spPr>
        <p:txBody>
          <a:bodyPr vert="horz" lIns="90687" tIns="45343" rIns="90687" bIns="45343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847"/>
            <a:ext cx="3038155" cy="466554"/>
          </a:xfrm>
          <a:prstGeom prst="rect">
            <a:avLst/>
          </a:prstGeom>
        </p:spPr>
        <p:txBody>
          <a:bodyPr vert="horz" lIns="90687" tIns="45343" rIns="90687" bIns="45343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673" y="8829847"/>
            <a:ext cx="3038155" cy="466554"/>
          </a:xfrm>
          <a:prstGeom prst="rect">
            <a:avLst/>
          </a:prstGeom>
        </p:spPr>
        <p:txBody>
          <a:bodyPr vert="horz" lIns="90687" tIns="45343" rIns="90687" bIns="45343" rtlCol="0" anchor="b"/>
          <a:lstStyle>
            <a:lvl1pPr algn="r">
              <a:defRPr sz="1200"/>
            </a:lvl1pPr>
          </a:lstStyle>
          <a:p>
            <a:fld id="{093DB881-215B-453B-9C8F-9EEF8100EC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92127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3DB881-215B-453B-9C8F-9EEF8100EC1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43949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17AD46-224F-40CE-8235-F842DFD63256}" type="datetimeFigureOut">
              <a:rPr lang="en-US"/>
              <a:pPr>
                <a:defRPr/>
              </a:pPr>
              <a:t>12/8/2024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F5B6E9-94C2-4474-88BC-5C905486E97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8EBDF4-226E-41E9-9BDE-BED0CDC82E7D}" type="datetimeFigureOut">
              <a:rPr lang="en-US"/>
              <a:pPr>
                <a:defRPr/>
              </a:pPr>
              <a:t>12/8/2024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EFE1DB-DD17-4572-93EF-CA87A6C260E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8" y="591397"/>
            <a:ext cx="4330144" cy="1258697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788DCB-4CF6-4875-B334-2C1BF9E09345}" type="datetimeFigureOut">
              <a:rPr lang="en-US"/>
              <a:pPr>
                <a:defRPr/>
              </a:pPr>
              <a:t>12/8/2024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E679CE-EB33-4F31-BD31-50C9C9145E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1162AC-4BB2-4B2C-B0EC-303CE7F7A26A}" type="datetimeFigureOut">
              <a:rPr lang="en-US"/>
              <a:pPr>
                <a:defRPr/>
              </a:pPr>
              <a:t>12/8/2024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AC83DA-6836-42DA-B71A-A53D1A867EA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72E981-2746-4D25-AAD6-82D1CBEE8D85}" type="datetimeFigureOut">
              <a:rPr lang="en-US"/>
              <a:pPr>
                <a:defRPr/>
              </a:pPr>
              <a:t>12/8/2024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B930B5-0378-4515-A5A9-E09B18BDC46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40C0BE-5550-4123-815C-265F69D74C7D}" type="datetimeFigureOut">
              <a:rPr lang="en-US"/>
              <a:pPr>
                <a:defRPr/>
              </a:pPr>
              <a:t>12/8/2024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E5D57D-5C0A-406F-A1B0-C0BEFA3AC4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9DF1FC-C9D5-4CB0-B386-A32292E95BDD}" type="datetimeFigureOut">
              <a:rPr lang="en-US"/>
              <a:pPr>
                <a:defRPr/>
              </a:pPr>
              <a:t>12/8/2024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E9AD6A-A0D6-4915-BCD5-155AA19E8E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A45A2F-6ABE-4ADD-813B-694BD4815456}" type="datetimeFigureOut">
              <a:rPr lang="en-US"/>
              <a:pPr>
                <a:defRPr/>
              </a:pPr>
              <a:t>12/8/2024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67067C-59A0-48EF-A1A0-095D42E8BD3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A55FCC-62A2-457B-B42F-EED68459E148}" type="datetimeFigureOut">
              <a:rPr lang="en-US"/>
              <a:pPr>
                <a:defRPr/>
              </a:pPr>
              <a:t>12/8/2024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FDDDC7-0674-4654-9F00-9C3C28DD3D6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A123E4-DDA6-405A-9A02-744B1C46E1D3}" type="datetimeFigureOut">
              <a:rPr lang="en-US"/>
              <a:pPr>
                <a:defRPr/>
              </a:pPr>
              <a:t>12/8/2024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6276F-94F5-47BE-BE81-6D099D78965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303B24-9A76-4537-B248-2F6C2A6F1952}" type="datetimeFigureOut">
              <a:rPr lang="en-US"/>
              <a:pPr>
                <a:defRPr/>
              </a:pPr>
              <a:t>12/8/2024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8865BB-1B64-4631-A28F-D00C479838B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388938" y="403225"/>
            <a:ext cx="6994525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8938" y="2346325"/>
            <a:ext cx="6994525" cy="663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938" y="9323388"/>
            <a:ext cx="1812925" cy="53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173AFEF-DB75-4638-8484-F4052B5838D1}" type="datetimeFigureOut">
              <a:rPr lang="en-US"/>
              <a:pPr>
                <a:defRPr/>
              </a:pPr>
              <a:t>12/8/2024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888" y="9323388"/>
            <a:ext cx="2460625" cy="53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538" y="9323388"/>
            <a:ext cx="1812925" cy="53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BF67506-34C7-4201-A763-B69F413760C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1.png"/><Relationship Id="rId7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10" Type="http://schemas.openxmlformats.org/officeDocument/2006/relationships/image" Target="../media/image7.jpeg"/><Relationship Id="rId4" Type="http://schemas.openxmlformats.org/officeDocument/2006/relationships/hyperlink" Target="http://www.youtube.com/wmofschaf" TargetMode="External"/><Relationship Id="rId9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2B6ECD96-58C8-4776-54A3-C3E5383FE9DB}"/>
              </a:ext>
            </a:extLst>
          </p:cNvPr>
          <p:cNvSpPr/>
          <p:nvPr/>
        </p:nvSpPr>
        <p:spPr>
          <a:xfrm>
            <a:off x="-3634952" y="7847187"/>
            <a:ext cx="569846" cy="5698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b="1" dirty="0">
              <a:latin typeface="Arial Narrow" panose="020B0606020202030204" pitchFamily="34" charset="0"/>
            </a:endParaRPr>
          </a:p>
          <a:p>
            <a:pPr algn="ctr" eaLnBrk="1" hangingPunct="1">
              <a:defRPr/>
            </a:pPr>
            <a:endParaRPr lang="en-US" b="1" dirty="0">
              <a:latin typeface="Arial Narrow" panose="020B060602020203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8512492"/>
            <a:ext cx="2656653" cy="152400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96892" y="8692351"/>
            <a:ext cx="240739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Museum Members Free</a:t>
            </a:r>
          </a:p>
          <a:p>
            <a:r>
              <a:rPr lang="en-US" sz="16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Non-Members: $15</a:t>
            </a:r>
          </a:p>
          <a:p>
            <a:r>
              <a:rPr lang="en-US" sz="16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Free Parking Available in</a:t>
            </a:r>
          </a:p>
          <a:p>
            <a:r>
              <a:rPr lang="en-US" sz="16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Museum Lot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263117" y="8512492"/>
            <a:ext cx="2509284" cy="152400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740400" y="8634052"/>
            <a:ext cx="185735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3315 Airport Drive</a:t>
            </a:r>
          </a:p>
          <a:p>
            <a:pPr algn="r"/>
            <a:r>
              <a:rPr lang="en-US" sz="16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Torrance, CA 90505</a:t>
            </a:r>
          </a:p>
          <a:p>
            <a:pPr algn="r"/>
            <a:r>
              <a:rPr lang="en-US" sz="16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(310) 326-9544</a:t>
            </a:r>
          </a:p>
          <a:p>
            <a:pPr algn="r"/>
            <a:r>
              <a:rPr lang="en-US" sz="16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www.wmof.com</a:t>
            </a:r>
          </a:p>
        </p:txBody>
      </p:sp>
      <p:sp>
        <p:nvSpPr>
          <p:cNvPr id="20" name="TextBox 9"/>
          <p:cNvSpPr txBox="1">
            <a:spLocks noChangeArrowheads="1"/>
          </p:cNvSpPr>
          <p:nvPr/>
        </p:nvSpPr>
        <p:spPr bwMode="auto">
          <a:xfrm>
            <a:off x="-69441" y="1578530"/>
            <a:ext cx="2573728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latin typeface="Arial Narrow" panose="020B0606020202030204" pitchFamily="34" charset="0"/>
                <a:cs typeface="Arial" panose="020B0604020202020204" pitchFamily="34" charset="0"/>
              </a:rPr>
              <a:t>15 February 2025</a:t>
            </a:r>
          </a:p>
          <a:p>
            <a:pPr algn="ctr"/>
            <a:r>
              <a:rPr lang="en-US" sz="2000" b="1" dirty="0">
                <a:latin typeface="Arial Narrow" panose="020B0606020202030204" pitchFamily="34" charset="0"/>
                <a:cs typeface="Arial" panose="020B0604020202020204" pitchFamily="34" charset="0"/>
              </a:rPr>
              <a:t>11 AM Lecture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314700" y="46978"/>
            <a:ext cx="36802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Arial Narrow" panose="020B0606020202030204" pitchFamily="34" charset="0"/>
              </a:rPr>
              <a:t>Celebrity Lecture Series</a:t>
            </a:r>
          </a:p>
        </p:txBody>
      </p:sp>
      <p:sp>
        <p:nvSpPr>
          <p:cNvPr id="23" name="AutoShape 2" descr="Image result for republic of vietnam flag"/>
          <p:cNvSpPr>
            <a:spLocks noChangeAspect="1" noChangeArrowheads="1"/>
          </p:cNvSpPr>
          <p:nvPr/>
        </p:nvSpPr>
        <p:spPr bwMode="auto">
          <a:xfrm>
            <a:off x="349912" y="2231032"/>
            <a:ext cx="1943100" cy="129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6A3DC24E-032E-4C2A-A856-B12347D7FB5C}"/>
              </a:ext>
            </a:extLst>
          </p:cNvPr>
          <p:cNvSpPr/>
          <p:nvPr/>
        </p:nvSpPr>
        <p:spPr>
          <a:xfrm>
            <a:off x="-1088571" y="6738155"/>
            <a:ext cx="15623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400" b="1" dirty="0">
              <a:solidFill>
                <a:schemeClr val="tx2">
                  <a:lumMod val="75000"/>
                </a:schemeClr>
              </a:solidFill>
            </a:endParaRPr>
          </a:p>
          <a:p>
            <a:endParaRPr lang="en-US" sz="1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F6BAA18-62F5-41E3-9AFC-9D15ECE78719}"/>
              </a:ext>
            </a:extLst>
          </p:cNvPr>
          <p:cNvSpPr/>
          <p:nvPr/>
        </p:nvSpPr>
        <p:spPr>
          <a:xfrm>
            <a:off x="-546199" y="6110849"/>
            <a:ext cx="38862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1200" b="1" dirty="0"/>
              <a:t> 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30B78F9-4C6F-40C5-A7F3-4BF24F0D85D5}"/>
              </a:ext>
            </a:extLst>
          </p:cNvPr>
          <p:cNvSpPr/>
          <p:nvPr/>
        </p:nvSpPr>
        <p:spPr>
          <a:xfrm>
            <a:off x="209810" y="6957704"/>
            <a:ext cx="215442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b="1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82EAE9B7-38E1-406D-841E-74482EDF21E7}"/>
              </a:ext>
            </a:extLst>
          </p:cNvPr>
          <p:cNvSpPr/>
          <p:nvPr/>
        </p:nvSpPr>
        <p:spPr>
          <a:xfrm rot="5400000">
            <a:off x="-1188502" y="7183624"/>
            <a:ext cx="139659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53181CF-E936-4E48-84EA-7BB36D2CD45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38" y="266000"/>
            <a:ext cx="2840056" cy="1090327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7D286164-CBD2-43CB-BC97-DC906697F93E}"/>
              </a:ext>
            </a:extLst>
          </p:cNvPr>
          <p:cNvSpPr/>
          <p:nvPr/>
        </p:nvSpPr>
        <p:spPr>
          <a:xfrm>
            <a:off x="1177" y="6245891"/>
            <a:ext cx="236305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200" b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5A3F4C0E-5790-4E9F-B14E-790629EC005D}"/>
              </a:ext>
            </a:extLst>
          </p:cNvPr>
          <p:cNvSpPr/>
          <p:nvPr/>
        </p:nvSpPr>
        <p:spPr>
          <a:xfrm>
            <a:off x="-5575117" y="6135074"/>
            <a:ext cx="238368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en-US" sz="1400" b="1" dirty="0">
              <a:solidFill>
                <a:srgbClr val="333333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/>
            <a:r>
              <a:rPr lang="en-US" sz="1400" b="1" dirty="0">
                <a:solidFill>
                  <a:srgbClr val="333333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19CCB09-1C61-48F4-B6D0-3AEF60172908}"/>
              </a:ext>
            </a:extLst>
          </p:cNvPr>
          <p:cNvSpPr/>
          <p:nvPr/>
        </p:nvSpPr>
        <p:spPr>
          <a:xfrm>
            <a:off x="2656653" y="8512492"/>
            <a:ext cx="2599147" cy="152400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C6021D7-CB46-49FB-8F4A-A0E7E17730E8}"/>
              </a:ext>
            </a:extLst>
          </p:cNvPr>
          <p:cNvSpPr/>
          <p:nvPr/>
        </p:nvSpPr>
        <p:spPr>
          <a:xfrm>
            <a:off x="2463920" y="8737009"/>
            <a:ext cx="212291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</a:rPr>
              <a:t>Find Us </a:t>
            </a:r>
          </a:p>
          <a:p>
            <a:pPr algn="ctr"/>
            <a:r>
              <a:rPr lang="en-US" sz="1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</a:rPr>
              <a:t>On YouTube</a:t>
            </a:r>
          </a:p>
          <a:p>
            <a:pPr algn="ctr"/>
            <a:endParaRPr lang="en-US" sz="1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/>
            <a:endParaRPr lang="en-US" sz="1400" b="1" dirty="0">
              <a:solidFill>
                <a:srgbClr val="454027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pic>
        <p:nvPicPr>
          <p:cNvPr id="2" name="Picture 2" descr="YouTube is getting a new logo every week this month – here's why | Creative  Bloq">
            <a:hlinkClick r:id="rId4"/>
            <a:extLst>
              <a:ext uri="{FF2B5EF4-FFF2-40B4-BE49-F238E27FC236}">
                <a16:creationId xmlns:a16="http://schemas.microsoft.com/office/drawing/2014/main" id="{358204FB-8282-4AA6-9B1C-37E22B259FA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64" t="26679" r="5077" b="26650"/>
          <a:stretch/>
        </p:blipFill>
        <p:spPr bwMode="auto">
          <a:xfrm>
            <a:off x="2806768" y="9298845"/>
            <a:ext cx="1409700" cy="414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" name="Rectangle 38">
            <a:extLst>
              <a:ext uri="{FF2B5EF4-FFF2-40B4-BE49-F238E27FC236}">
                <a16:creationId xmlns:a16="http://schemas.microsoft.com/office/drawing/2014/main" id="{D09D8B22-31A2-296A-1FF4-1E9F90BBBCFB}"/>
              </a:ext>
            </a:extLst>
          </p:cNvPr>
          <p:cNvSpPr/>
          <p:nvPr/>
        </p:nvSpPr>
        <p:spPr>
          <a:xfrm>
            <a:off x="2544203" y="4801382"/>
            <a:ext cx="509346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US" sz="1400" dirty="0">
              <a:latin typeface="Arial Black" panose="020B0A04020102020204" pitchFamily="34" charset="0"/>
              <a:ea typeface="Calibri" panose="020F0502020204030204" pitchFamily="34" charset="0"/>
            </a:endParaRPr>
          </a:p>
          <a:p>
            <a:pPr algn="just"/>
            <a:endParaRPr lang="en-US" sz="1400" dirty="0">
              <a:latin typeface="Arial Black" panose="020B0A04020102020204" pitchFamily="34" charset="0"/>
              <a:ea typeface="Calibri" panose="020F050202020403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5FE24CB-FF5A-11F5-FB35-23496BC45075}"/>
              </a:ext>
            </a:extLst>
          </p:cNvPr>
          <p:cNvSpPr/>
          <p:nvPr/>
        </p:nvSpPr>
        <p:spPr>
          <a:xfrm>
            <a:off x="2603491" y="2556499"/>
            <a:ext cx="494364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>
                <a:effectLst/>
                <a:latin typeface="Aptos Narrow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FC456D5-47FC-EAD6-0185-F26A8C91B9DB}"/>
              </a:ext>
            </a:extLst>
          </p:cNvPr>
          <p:cNvSpPr txBox="1"/>
          <p:nvPr/>
        </p:nvSpPr>
        <p:spPr>
          <a:xfrm>
            <a:off x="16210015" y="-1213712"/>
            <a:ext cx="2445283" cy="1360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1FF3EA2-CF41-3F19-24D9-B0E89670F641}"/>
              </a:ext>
            </a:extLst>
          </p:cNvPr>
          <p:cNvSpPr txBox="1"/>
          <p:nvPr/>
        </p:nvSpPr>
        <p:spPr>
          <a:xfrm>
            <a:off x="2148505" y="3265307"/>
            <a:ext cx="575048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effectLst/>
                <a:latin typeface="Arial Narrow" panose="020B0606020202030204" pitchFamily="34" charset="0"/>
              </a:rPr>
              <a:t> </a:t>
            </a:r>
          </a:p>
        </p:txBody>
      </p:sp>
      <p:pic>
        <p:nvPicPr>
          <p:cNvPr id="1034" name="Picture 10" descr="Torrance Refinery">
            <a:extLst>
              <a:ext uri="{FF2B5EF4-FFF2-40B4-BE49-F238E27FC236}">
                <a16:creationId xmlns:a16="http://schemas.microsoft.com/office/drawing/2014/main" id="{C0593565-C91B-B7A7-A814-0773E75811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0829" y="7558641"/>
            <a:ext cx="1801649" cy="664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F3BBA0B4-CE08-D034-92ED-7672FAF2362D}"/>
              </a:ext>
            </a:extLst>
          </p:cNvPr>
          <p:cNvSpPr txBox="1"/>
          <p:nvPr/>
        </p:nvSpPr>
        <p:spPr>
          <a:xfrm>
            <a:off x="2667054" y="7697922"/>
            <a:ext cx="237486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Sponsored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 by</a:t>
            </a:r>
            <a:endParaRPr lang="en-US" b="1" dirty="0">
              <a:solidFill>
                <a:schemeClr val="accent1">
                  <a:lumMod val="75000"/>
                </a:schemeClr>
              </a:solidFill>
              <a:effectLst/>
              <a:latin typeface="Arial Narrow" panose="020B060602020203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C675C32-1FB7-73E5-B8C4-3447BC2EB960}"/>
              </a:ext>
            </a:extLst>
          </p:cNvPr>
          <p:cNvSpPr/>
          <p:nvPr/>
        </p:nvSpPr>
        <p:spPr>
          <a:xfrm>
            <a:off x="2528198" y="591249"/>
            <a:ext cx="524420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24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n-US" sz="2800" b="1" dirty="0">
              <a:solidFill>
                <a:schemeClr val="accent1">
                  <a:lumMod val="75000"/>
                </a:schemeClr>
              </a:solidFill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A4AFAEA-172F-246A-F7FE-CAEF6E8A4CE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692" y="8824239"/>
            <a:ext cx="767849" cy="943063"/>
          </a:xfrm>
          <a:prstGeom prst="rect">
            <a:avLst/>
          </a:prstGeom>
        </p:spPr>
      </p:pic>
      <p:sp>
        <p:nvSpPr>
          <p:cNvPr id="7" name="TextBox 9">
            <a:extLst>
              <a:ext uri="{FF2B5EF4-FFF2-40B4-BE49-F238E27FC236}">
                <a16:creationId xmlns:a16="http://schemas.microsoft.com/office/drawing/2014/main" id="{16C6F138-9650-2E66-1FCE-63ADE64F4B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8490" y="4568747"/>
            <a:ext cx="505354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sz="2400" b="1" dirty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E7B326C-B889-C6CD-5721-F471EACEB82C}"/>
              </a:ext>
            </a:extLst>
          </p:cNvPr>
          <p:cNvSpPr txBox="1"/>
          <p:nvPr/>
        </p:nvSpPr>
        <p:spPr>
          <a:xfrm>
            <a:off x="2674725" y="536657"/>
            <a:ext cx="483241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Warfare at Arms Length</a:t>
            </a:r>
          </a:p>
        </p:txBody>
      </p:sp>
      <p:sp>
        <p:nvSpPr>
          <p:cNvPr id="25" name="TextBox 9">
            <a:extLst>
              <a:ext uri="{FF2B5EF4-FFF2-40B4-BE49-F238E27FC236}">
                <a16:creationId xmlns:a16="http://schemas.microsoft.com/office/drawing/2014/main" id="{5C456646-31D0-7CF7-925E-7C66C15F74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285" y="7539201"/>
            <a:ext cx="238063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Books Available for Purchase and Signature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B8402381-EDBC-A887-FE15-CB5BB01CF6BD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597" t="8598" r="2273" b="18290"/>
          <a:stretch/>
        </p:blipFill>
        <p:spPr>
          <a:xfrm>
            <a:off x="396780" y="2362920"/>
            <a:ext cx="1701222" cy="2272807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0E90DB41-F7B4-8B4F-A560-40BC600067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222" y="5395339"/>
            <a:ext cx="2061790" cy="20617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TextBox 9">
            <a:extLst>
              <a:ext uri="{FF2B5EF4-FFF2-40B4-BE49-F238E27FC236}">
                <a16:creationId xmlns:a16="http://schemas.microsoft.com/office/drawing/2014/main" id="{9BBD7E1F-7728-1C27-050E-9B0D41F0F9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58810" y="4686154"/>
            <a:ext cx="260595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Richard L. Martindell</a:t>
            </a:r>
          </a:p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USAF Lt Col (Ret)</a:t>
            </a:r>
          </a:p>
        </p:txBody>
      </p:sp>
      <p:pic>
        <p:nvPicPr>
          <p:cNvPr id="1028" name="Picture 4" descr="anil chopra, air power asia, UAV, General Atomics, UAV, Predator">
            <a:extLst>
              <a:ext uri="{FF2B5EF4-FFF2-40B4-BE49-F238E27FC236}">
                <a16:creationId xmlns:a16="http://schemas.microsoft.com/office/drawing/2014/main" id="{D0FB9593-67EA-BDCE-A4D6-E43B81F3EF9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384"/>
          <a:stretch/>
        </p:blipFill>
        <p:spPr bwMode="auto">
          <a:xfrm>
            <a:off x="2574499" y="2664808"/>
            <a:ext cx="4847989" cy="2560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" name="TextBox 9">
            <a:extLst>
              <a:ext uri="{FF2B5EF4-FFF2-40B4-BE49-F238E27FC236}">
                <a16:creationId xmlns:a16="http://schemas.microsoft.com/office/drawing/2014/main" id="{B9EB229A-ACAF-8CA7-D313-4EFDDA4B61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7293" y="1791141"/>
            <a:ext cx="469290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Saga of Flying the General Atomics MQ-9 Combat Drone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34DE0C0-95EF-1B66-4C33-F7CED56180F4}"/>
              </a:ext>
            </a:extLst>
          </p:cNvPr>
          <p:cNvSpPr txBox="1"/>
          <p:nvPr/>
        </p:nvSpPr>
        <p:spPr>
          <a:xfrm>
            <a:off x="2494654" y="5342159"/>
            <a:ext cx="4927834" cy="205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07000"/>
              </a:lnSpc>
              <a:spcAft>
                <a:spcPts val="800"/>
              </a:spcAft>
            </a:pPr>
            <a:r>
              <a:rPr lang="en-US" sz="2000" b="1" kern="0" dirty="0">
                <a:solidFill>
                  <a:srgbClr val="262829"/>
                </a:solidFill>
                <a:effectLst/>
                <a:latin typeface="Open Sans" panose="020B06060305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Air Force Fighter Pilot, Richard Martindell, compares flying manned aircraft and unmanned in combat. </a:t>
            </a:r>
            <a:r>
              <a:rPr lang="en-US" sz="2000" b="1" kern="0" dirty="0">
                <a:solidFill>
                  <a:srgbClr val="262829"/>
                </a:solidFill>
                <a:latin typeface="Open Sans" panose="020B06060305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operational environments:</a:t>
            </a:r>
            <a:r>
              <a:rPr lang="en-US" sz="2000" b="1" kern="0" dirty="0">
                <a:solidFill>
                  <a:srgbClr val="262829"/>
                </a:solidFill>
                <a:effectLst/>
                <a:latin typeface="Open Sans" panose="020B06060305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what  life is like in the cockpit and at the control conso</a:t>
            </a:r>
            <a:r>
              <a:rPr lang="en-US" sz="2000" b="1" kern="0" dirty="0">
                <a:solidFill>
                  <a:srgbClr val="262829"/>
                </a:solidFill>
                <a:latin typeface="Open Sans" panose="020B06060305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le.  Please join us.</a:t>
            </a:r>
            <a:endParaRPr lang="en-US" sz="20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6649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MoF Celebritry Lecture.potx" id="{F36CA226-B6B6-40DC-BDAB-B3DD80377D0E}" vid="{100F37D1-4DD1-4DB6-9540-540DA42B7F1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WMoF Celebritry Lecture</Template>
  <TotalTime>294</TotalTime>
  <Words>120</Words>
  <Application>Microsoft Office PowerPoint</Application>
  <PresentationFormat>Custom</PresentationFormat>
  <Paragraphs>29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Aptos Narrow</vt:lpstr>
      <vt:lpstr>Arial</vt:lpstr>
      <vt:lpstr>Arial Black</vt:lpstr>
      <vt:lpstr>Arial Narrow</vt:lpstr>
      <vt:lpstr>Calibri</vt:lpstr>
      <vt:lpstr>Open Sans</vt:lpstr>
      <vt:lpstr>Tahoma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Cindy</dc:creator>
  <cp:lastModifiedBy>WMOF Laptop</cp:lastModifiedBy>
  <cp:revision>774</cp:revision>
  <cp:lastPrinted>2024-12-09T02:50:55Z</cp:lastPrinted>
  <dcterms:created xsi:type="dcterms:W3CDTF">2017-06-13T14:25:52Z</dcterms:created>
  <dcterms:modified xsi:type="dcterms:W3CDTF">2024-12-09T02:51:24Z</dcterms:modified>
</cp:coreProperties>
</file>