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7772400" cy="10058400"/>
  <p:notesSz cx="7102475" cy="93884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ndy" initials="C" lastIdx="1" clrIdx="0">
    <p:extLst>
      <p:ext uri="{19B8F6BF-5375-455C-9EA6-DF929625EA0E}">
        <p15:presenceInfo xmlns:p15="http://schemas.microsoft.com/office/powerpoint/2012/main" userId="Cind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4540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03" autoAdjust="0"/>
    <p:restoredTop sz="95964" autoAdjust="0"/>
  </p:normalViewPr>
  <p:slideViewPr>
    <p:cSldViewPr snapToGrid="0">
      <p:cViewPr varScale="1">
        <p:scale>
          <a:sx n="74" d="100"/>
          <a:sy n="74" d="100"/>
        </p:scale>
        <p:origin x="2652" y="78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058" cy="471175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824" y="0"/>
            <a:ext cx="3078058" cy="471175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r">
              <a:defRPr sz="1200"/>
            </a:lvl1pPr>
          </a:lstStyle>
          <a:p>
            <a:fld id="{F2759D73-E0EA-48AA-8A53-969434F1EAFD}" type="datetimeFigureOut">
              <a:rPr lang="en-US" smtClean="0"/>
              <a:t>10/16/2024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1173163"/>
            <a:ext cx="2447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14" tIns="45857" rIns="91714" bIns="4585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568" y="4517549"/>
            <a:ext cx="5681343" cy="3697767"/>
          </a:xfrm>
          <a:prstGeom prst="rect">
            <a:avLst/>
          </a:prstGeom>
        </p:spPr>
        <p:txBody>
          <a:bodyPr vert="horz" lIns="91714" tIns="45857" rIns="91714" bIns="4585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301"/>
            <a:ext cx="3078058" cy="471175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824" y="8917301"/>
            <a:ext cx="3078058" cy="471175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r">
              <a:defRPr sz="1200"/>
            </a:lvl1pPr>
          </a:lstStyle>
          <a:p>
            <a:fld id="{093DB881-215B-453B-9C8F-9EEF8100EC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21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3DB881-215B-453B-9C8F-9EEF8100EC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394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7AD46-224F-40CE-8235-F842DFD63256}" type="datetimeFigureOut">
              <a:rPr lang="en-US"/>
              <a:pPr>
                <a:defRPr/>
              </a:pPr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5B6E9-94C2-4474-88BC-5C905486E9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EBDF4-226E-41E9-9BDE-BED0CDC82E7D}" type="datetimeFigureOut">
              <a:rPr lang="en-US"/>
              <a:pPr>
                <a:defRPr/>
              </a:pPr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FE1DB-DD17-4572-93EF-CA87A6C260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88DCB-4CF6-4875-B334-2C1BF9E09345}" type="datetimeFigureOut">
              <a:rPr lang="en-US"/>
              <a:pPr>
                <a:defRPr/>
              </a:pPr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679CE-EB33-4F31-BD31-50C9C9145E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162AC-4BB2-4B2C-B0EC-303CE7F7A26A}" type="datetimeFigureOut">
              <a:rPr lang="en-US"/>
              <a:pPr>
                <a:defRPr/>
              </a:pPr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C83DA-6836-42DA-B71A-A53D1A867E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2E981-2746-4D25-AAD6-82D1CBEE8D85}" type="datetimeFigureOut">
              <a:rPr lang="en-US"/>
              <a:pPr>
                <a:defRPr/>
              </a:pPr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930B5-0378-4515-A5A9-E09B18BDC4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0C0BE-5550-4123-815C-265F69D74C7D}" type="datetimeFigureOut">
              <a:rPr lang="en-US"/>
              <a:pPr>
                <a:defRPr/>
              </a:pPr>
              <a:t>10/16/2024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5D57D-5C0A-406F-A1B0-C0BEFA3AC4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DF1FC-C9D5-4CB0-B386-A32292E95BDD}" type="datetimeFigureOut">
              <a:rPr lang="en-US"/>
              <a:pPr>
                <a:defRPr/>
              </a:pPr>
              <a:t>10/16/2024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9AD6A-A0D6-4915-BCD5-155AA19E8E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45A2F-6ABE-4ADD-813B-694BD4815456}" type="datetimeFigureOut">
              <a:rPr lang="en-US"/>
              <a:pPr>
                <a:defRPr/>
              </a:pPr>
              <a:t>10/16/2024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7067C-59A0-48EF-A1A0-095D42E8BD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55FCC-62A2-457B-B42F-EED68459E148}" type="datetimeFigureOut">
              <a:rPr lang="en-US"/>
              <a:pPr>
                <a:defRPr/>
              </a:pPr>
              <a:t>10/16/2024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DDDC7-0674-4654-9F00-9C3C28DD3D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123E4-DDA6-405A-9A02-744B1C46E1D3}" type="datetimeFigureOut">
              <a:rPr lang="en-US"/>
              <a:pPr>
                <a:defRPr/>
              </a:pPr>
              <a:t>10/16/2024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6276F-94F5-47BE-BE81-6D099D7896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03B24-9A76-4537-B248-2F6C2A6F1952}" type="datetimeFigureOut">
              <a:rPr lang="en-US"/>
              <a:pPr>
                <a:defRPr/>
              </a:pPr>
              <a:t>10/16/2024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865BB-1B64-4631-A28F-D00C479838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88938" y="403225"/>
            <a:ext cx="699452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8938" y="2346325"/>
            <a:ext cx="6994525" cy="663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173AFEF-DB75-4638-8484-F4052B5838D1}" type="datetimeFigureOut">
              <a:rPr lang="en-US"/>
              <a:pPr>
                <a:defRPr/>
              </a:pPr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888" y="9323388"/>
            <a:ext cx="24606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5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BF67506-34C7-4201-A763-B69F413760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8.jpg"/><Relationship Id="rId5" Type="http://schemas.openxmlformats.org/officeDocument/2006/relationships/image" Target="../media/image2.jpeg"/><Relationship Id="rId10" Type="http://schemas.openxmlformats.org/officeDocument/2006/relationships/image" Target="../media/image7.jpeg"/><Relationship Id="rId4" Type="http://schemas.openxmlformats.org/officeDocument/2006/relationships/hyperlink" Target="http://www.youtube.com/wmofschaf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2B6ECD96-58C8-4776-54A3-C3E5383FE9DB}"/>
              </a:ext>
            </a:extLst>
          </p:cNvPr>
          <p:cNvSpPr/>
          <p:nvPr/>
        </p:nvSpPr>
        <p:spPr>
          <a:xfrm>
            <a:off x="-50031" y="1639498"/>
            <a:ext cx="2523263" cy="69738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b="1" dirty="0">
              <a:latin typeface="Arial Narrow" panose="020B0606020202030204" pitchFamily="34" charset="0"/>
            </a:endParaRPr>
          </a:p>
          <a:p>
            <a:pPr algn="ctr" eaLnBrk="1" hangingPunct="1">
              <a:defRPr/>
            </a:pP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8512492"/>
            <a:ext cx="2656653" cy="1524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6892" y="8692351"/>
            <a:ext cx="24073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Museum Members Free</a:t>
            </a:r>
          </a:p>
          <a:p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Non-Members: $15</a:t>
            </a:r>
          </a:p>
          <a:p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Free Parking Available in</a:t>
            </a:r>
          </a:p>
          <a:p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Museum Lot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263117" y="8512492"/>
            <a:ext cx="2509284" cy="1524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40400" y="8634052"/>
            <a:ext cx="18573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3315 Airport Drive</a:t>
            </a:r>
          </a:p>
          <a:p>
            <a:pPr algn="r"/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Torrance, CA 90505</a:t>
            </a:r>
          </a:p>
          <a:p>
            <a:pPr algn="r"/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(310) 326-9544</a:t>
            </a:r>
          </a:p>
          <a:p>
            <a:pPr algn="r"/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www.wmof.com</a:t>
            </a:r>
          </a:p>
        </p:txBody>
      </p:sp>
      <p:sp>
        <p:nvSpPr>
          <p:cNvPr id="20" name="TextBox 9"/>
          <p:cNvSpPr txBox="1">
            <a:spLocks noChangeArrowheads="1"/>
          </p:cNvSpPr>
          <p:nvPr/>
        </p:nvSpPr>
        <p:spPr bwMode="auto">
          <a:xfrm>
            <a:off x="-69440" y="1668497"/>
            <a:ext cx="257372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16 November 2024</a:t>
            </a:r>
          </a:p>
          <a:p>
            <a:pPr algn="ctr"/>
            <a:r>
              <a:rPr lang="en-US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11 AM Lecture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314700" y="46978"/>
            <a:ext cx="3680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 Narrow" panose="020B0606020202030204" pitchFamily="34" charset="0"/>
              </a:rPr>
              <a:t>Celebrity Lecture Series</a:t>
            </a:r>
          </a:p>
        </p:txBody>
      </p:sp>
      <p:sp>
        <p:nvSpPr>
          <p:cNvPr id="23" name="AutoShape 2" descr="Image result for republic of vietnam flag"/>
          <p:cNvSpPr>
            <a:spLocks noChangeAspect="1" noChangeArrowheads="1"/>
          </p:cNvSpPr>
          <p:nvPr/>
        </p:nvSpPr>
        <p:spPr bwMode="auto">
          <a:xfrm>
            <a:off x="349912" y="2231032"/>
            <a:ext cx="19431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A3DC24E-032E-4C2A-A856-B12347D7FB5C}"/>
              </a:ext>
            </a:extLst>
          </p:cNvPr>
          <p:cNvSpPr/>
          <p:nvPr/>
        </p:nvSpPr>
        <p:spPr>
          <a:xfrm>
            <a:off x="-1088571" y="6738155"/>
            <a:ext cx="15623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6BAA18-62F5-41E3-9AFC-9D15ECE78719}"/>
              </a:ext>
            </a:extLst>
          </p:cNvPr>
          <p:cNvSpPr/>
          <p:nvPr/>
        </p:nvSpPr>
        <p:spPr>
          <a:xfrm>
            <a:off x="-571500" y="6048139"/>
            <a:ext cx="3886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200" b="1" dirty="0"/>
              <a:t> 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30B78F9-4C6F-40C5-A7F3-4BF24F0D85D5}"/>
              </a:ext>
            </a:extLst>
          </p:cNvPr>
          <p:cNvSpPr/>
          <p:nvPr/>
        </p:nvSpPr>
        <p:spPr>
          <a:xfrm>
            <a:off x="209810" y="6957704"/>
            <a:ext cx="21544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2EAE9B7-38E1-406D-841E-74482EDF21E7}"/>
              </a:ext>
            </a:extLst>
          </p:cNvPr>
          <p:cNvSpPr/>
          <p:nvPr/>
        </p:nvSpPr>
        <p:spPr>
          <a:xfrm rot="5400000">
            <a:off x="-1188502" y="7183624"/>
            <a:ext cx="139659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53181CF-E936-4E48-84EA-7BB36D2CD45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47" y="215055"/>
            <a:ext cx="2321670" cy="89131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D286164-CBD2-43CB-BC97-DC906697F93E}"/>
              </a:ext>
            </a:extLst>
          </p:cNvPr>
          <p:cNvSpPr/>
          <p:nvPr/>
        </p:nvSpPr>
        <p:spPr>
          <a:xfrm>
            <a:off x="1177" y="6245891"/>
            <a:ext cx="236305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A3F4C0E-5790-4E9F-B14E-790629EC005D}"/>
              </a:ext>
            </a:extLst>
          </p:cNvPr>
          <p:cNvSpPr/>
          <p:nvPr/>
        </p:nvSpPr>
        <p:spPr>
          <a:xfrm>
            <a:off x="-5575117" y="6135074"/>
            <a:ext cx="23836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1400" b="1" dirty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19CCB09-1C61-48F4-B6D0-3AEF60172908}"/>
              </a:ext>
            </a:extLst>
          </p:cNvPr>
          <p:cNvSpPr/>
          <p:nvPr/>
        </p:nvSpPr>
        <p:spPr>
          <a:xfrm>
            <a:off x="2656653" y="8512492"/>
            <a:ext cx="2599147" cy="1524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C6021D7-CB46-49FB-8F4A-A0E7E17730E8}"/>
              </a:ext>
            </a:extLst>
          </p:cNvPr>
          <p:cNvSpPr/>
          <p:nvPr/>
        </p:nvSpPr>
        <p:spPr>
          <a:xfrm>
            <a:off x="2463920" y="8737009"/>
            <a:ext cx="21229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Find Us </a:t>
            </a:r>
          </a:p>
          <a:p>
            <a:pPr algn="ctr"/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On YouTube</a:t>
            </a:r>
          </a:p>
          <a:p>
            <a:pPr algn="ctr"/>
            <a:endParaRPr lang="en-US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endParaRPr lang="en-US" sz="1400" b="1" dirty="0">
              <a:solidFill>
                <a:srgbClr val="454027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2" name="Picture 2" descr="YouTube is getting a new logo every week this month – here's why | Creative  Bloq">
            <a:hlinkClick r:id="rId4"/>
            <a:extLst>
              <a:ext uri="{FF2B5EF4-FFF2-40B4-BE49-F238E27FC236}">
                <a16:creationId xmlns:a16="http://schemas.microsoft.com/office/drawing/2014/main" id="{358204FB-8282-4AA6-9B1C-37E22B259F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4" t="26679" r="5077" b="26650"/>
          <a:stretch/>
        </p:blipFill>
        <p:spPr bwMode="auto">
          <a:xfrm>
            <a:off x="2806768" y="9298845"/>
            <a:ext cx="1409700" cy="414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D09D8B22-31A2-296A-1FF4-1E9F90BBBCFB}"/>
              </a:ext>
            </a:extLst>
          </p:cNvPr>
          <p:cNvSpPr/>
          <p:nvPr/>
        </p:nvSpPr>
        <p:spPr>
          <a:xfrm>
            <a:off x="2544203" y="4801382"/>
            <a:ext cx="50934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1400" dirty="0">
              <a:latin typeface="Arial Black" panose="020B0A04020102020204" pitchFamily="34" charset="0"/>
              <a:ea typeface="Calibri" panose="020F0502020204030204" pitchFamily="34" charset="0"/>
            </a:endParaRPr>
          </a:p>
          <a:p>
            <a:pPr algn="just"/>
            <a:endParaRPr lang="en-US" sz="1400" dirty="0">
              <a:latin typeface="Arial Black" panose="020B0A04020102020204" pitchFamily="34" charset="0"/>
              <a:ea typeface="Calibri" panose="020F050202020403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5FE24CB-FF5A-11F5-FB35-23496BC45075}"/>
              </a:ext>
            </a:extLst>
          </p:cNvPr>
          <p:cNvSpPr/>
          <p:nvPr/>
        </p:nvSpPr>
        <p:spPr>
          <a:xfrm>
            <a:off x="2603491" y="2556499"/>
            <a:ext cx="49436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effectLst/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FC456D5-47FC-EAD6-0185-F26A8C91B9DB}"/>
              </a:ext>
            </a:extLst>
          </p:cNvPr>
          <p:cNvSpPr txBox="1"/>
          <p:nvPr/>
        </p:nvSpPr>
        <p:spPr>
          <a:xfrm>
            <a:off x="16210015" y="-1213712"/>
            <a:ext cx="2445283" cy="1360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50F8303-6500-9E44-0D1B-6354846AC035}"/>
              </a:ext>
            </a:extLst>
          </p:cNvPr>
          <p:cNvSpPr txBox="1"/>
          <p:nvPr/>
        </p:nvSpPr>
        <p:spPr>
          <a:xfrm>
            <a:off x="2534911" y="1799277"/>
            <a:ext cx="50731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en-US" b="1" dirty="0">
                <a:solidFill>
                  <a:srgbClr val="000000"/>
                </a:solidFill>
                <a:latin typeface="Arial Rounded MT Bold" panose="020F07040305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just" fontAlgn="base"/>
            <a:endParaRPr lang="en-US" b="0" i="0" dirty="0">
              <a:solidFill>
                <a:srgbClr val="000000"/>
              </a:solidFill>
              <a:effectLst/>
              <a:latin typeface="Arial Rounded MT Bold" panose="020F070403050403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1FF3EA2-CF41-3F19-24D9-B0E89670F641}"/>
              </a:ext>
            </a:extLst>
          </p:cNvPr>
          <p:cNvSpPr txBox="1"/>
          <p:nvPr/>
        </p:nvSpPr>
        <p:spPr>
          <a:xfrm>
            <a:off x="2148505" y="3265307"/>
            <a:ext cx="57504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Arial Narrow" panose="020B0606020202030204" pitchFamily="34" charset="0"/>
              </a:rPr>
              <a:t> </a:t>
            </a:r>
          </a:p>
        </p:txBody>
      </p:sp>
      <p:pic>
        <p:nvPicPr>
          <p:cNvPr id="1034" name="Picture 10" descr="Torrance Refinery">
            <a:extLst>
              <a:ext uri="{FF2B5EF4-FFF2-40B4-BE49-F238E27FC236}">
                <a16:creationId xmlns:a16="http://schemas.microsoft.com/office/drawing/2014/main" id="{C0593565-C91B-B7A7-A814-0773E7581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698" y="7926203"/>
            <a:ext cx="1443428" cy="532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F3BBA0B4-CE08-D034-92ED-7672FAF2362D}"/>
              </a:ext>
            </a:extLst>
          </p:cNvPr>
          <p:cNvSpPr txBox="1"/>
          <p:nvPr/>
        </p:nvSpPr>
        <p:spPr>
          <a:xfrm>
            <a:off x="2806768" y="8005022"/>
            <a:ext cx="23748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Sponsored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by</a:t>
            </a:r>
            <a:endParaRPr lang="en-US" b="1" dirty="0">
              <a:solidFill>
                <a:schemeClr val="accent1">
                  <a:lumMod val="75000"/>
                </a:schemeClr>
              </a:solidFill>
              <a:effectLst/>
              <a:latin typeface="Arial Narrow" panose="020B060602020203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E754E54-E192-C1A2-BA27-607FA90646E1}"/>
              </a:ext>
            </a:extLst>
          </p:cNvPr>
          <p:cNvSpPr txBox="1"/>
          <p:nvPr/>
        </p:nvSpPr>
        <p:spPr>
          <a:xfrm>
            <a:off x="2215695" y="437569"/>
            <a:ext cx="575047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Skyhawk to Hornet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Blue Angels Flight Leader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675C32-1FB7-73E5-B8C4-3447BC2EB960}"/>
              </a:ext>
            </a:extLst>
          </p:cNvPr>
          <p:cNvSpPr/>
          <p:nvPr/>
        </p:nvSpPr>
        <p:spPr>
          <a:xfrm>
            <a:off x="2468834" y="589820"/>
            <a:ext cx="524420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2800" b="1" dirty="0">
              <a:solidFill>
                <a:schemeClr val="accent1">
                  <a:lumMod val="75000"/>
                </a:schemeClr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19067C24-AD41-FD67-24E0-3E9B72258D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35" t="7718" r="17358"/>
          <a:stretch/>
        </p:blipFill>
        <p:spPr bwMode="auto">
          <a:xfrm>
            <a:off x="512366" y="2455349"/>
            <a:ext cx="1398467" cy="2133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4EDC1CCE-01F2-D645-FEBF-2DCFD985A717}"/>
              </a:ext>
            </a:extLst>
          </p:cNvPr>
          <p:cNvSpPr txBox="1"/>
          <p:nvPr/>
        </p:nvSpPr>
        <p:spPr>
          <a:xfrm>
            <a:off x="-69441" y="4637094"/>
            <a:ext cx="2504287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i="0" dirty="0">
                <a:solidFill>
                  <a:srgbClr val="47474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Gil Rud, Captain</a:t>
            </a:r>
          </a:p>
          <a:p>
            <a:pPr algn="ctr"/>
            <a:r>
              <a:rPr lang="en-US" sz="2000" b="1" dirty="0">
                <a:solidFill>
                  <a:srgbClr val="4747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USN (ret</a:t>
            </a:r>
            <a:r>
              <a:rPr lang="en-US" b="1" dirty="0">
                <a:solidFill>
                  <a:srgbClr val="4747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b="1" i="0" dirty="0">
              <a:solidFill>
                <a:srgbClr val="474747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b="1" i="0" dirty="0">
                <a:solidFill>
                  <a:srgbClr val="47474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4AFAEA-172F-246A-F7FE-CAEF6E8A4CE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692" y="8824239"/>
            <a:ext cx="767849" cy="943063"/>
          </a:xfrm>
          <a:prstGeom prst="rect">
            <a:avLst/>
          </a:prstGeom>
        </p:spPr>
      </p:pic>
      <p:pic>
        <p:nvPicPr>
          <p:cNvPr id="1026" name="Picture 2" descr="Blue Angels Leader, Gil Rud (1986 - 1988) - YouTube">
            <a:extLst>
              <a:ext uri="{FF2B5EF4-FFF2-40B4-BE49-F238E27FC236}">
                <a16:creationId xmlns:a16="http://schemas.microsoft.com/office/drawing/2014/main" id="{5F6740CC-C9FF-C291-204F-CC45D9935B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3" t="37500" r="35562" b="13422"/>
          <a:stretch/>
        </p:blipFill>
        <p:spPr bwMode="auto">
          <a:xfrm>
            <a:off x="3071360" y="1472459"/>
            <a:ext cx="4000252" cy="1773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7BE4D6C-3C5F-0324-BB1C-881B8800AD6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408" y="5513772"/>
            <a:ext cx="1526590" cy="228904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FC69084-723A-C55E-8057-20ADC85B8C6F}"/>
              </a:ext>
            </a:extLst>
          </p:cNvPr>
          <p:cNvSpPr txBox="1"/>
          <p:nvPr/>
        </p:nvSpPr>
        <p:spPr>
          <a:xfrm>
            <a:off x="-40367" y="7850487"/>
            <a:ext cx="2504287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i="0" dirty="0">
                <a:solidFill>
                  <a:srgbClr val="47474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Cpt Rud’s book Available on Amazon</a:t>
            </a:r>
          </a:p>
          <a:p>
            <a:pPr algn="ctr"/>
            <a:r>
              <a:rPr lang="en-US" b="1" i="0" dirty="0">
                <a:solidFill>
                  <a:srgbClr val="47474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9">
            <a:extLst>
              <a:ext uri="{FF2B5EF4-FFF2-40B4-BE49-F238E27FC236}">
                <a16:creationId xmlns:a16="http://schemas.microsoft.com/office/drawing/2014/main" id="{16C6F138-9650-2E66-1FCE-63ADE64F4B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7236" y="3268758"/>
            <a:ext cx="505354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Blue Angels flight leader, Captain Gil Rud, takes us for a demo flight to transition the team from the A-4 Skyhawk to the F/A-18 Hornet.  Veteran Navy pilot and former Captain of the Aircraft Carrier Constellation, shares with us his career in the Tailhook Navy.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7767EDC-BA9D-B178-B05E-93B68616572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1213" y="5888037"/>
            <a:ext cx="3290860" cy="2036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64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MoF Celebritry Lecture.potx" id="{F36CA226-B6B6-40DC-BDAB-B3DD80377D0E}" vid="{100F37D1-4DD1-4DB6-9540-540DA42B7F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WMoF Celebritry Lecture</Template>
  <TotalTime>1</TotalTime>
  <Words>129</Words>
  <Application>Microsoft Office PowerPoint</Application>
  <PresentationFormat>Custom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Aptos Narrow</vt:lpstr>
      <vt:lpstr>Arial</vt:lpstr>
      <vt:lpstr>Arial Black</vt:lpstr>
      <vt:lpstr>Arial Narrow</vt:lpstr>
      <vt:lpstr>Arial Rounded MT Bold</vt:lpstr>
      <vt:lpstr>Calibri</vt:lpstr>
      <vt:lpstr>Tahoma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Cindy</dc:creator>
  <cp:lastModifiedBy>WMOF Laptop</cp:lastModifiedBy>
  <cp:revision>746</cp:revision>
  <cp:lastPrinted>2024-10-16T16:58:05Z</cp:lastPrinted>
  <dcterms:created xsi:type="dcterms:W3CDTF">2017-06-13T14:25:52Z</dcterms:created>
  <dcterms:modified xsi:type="dcterms:W3CDTF">2024-10-16T16:59:16Z</dcterms:modified>
</cp:coreProperties>
</file>