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7772400" cy="100584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" initials="C" lastIdx="1" clrIdx="0">
    <p:extLst>
      <p:ext uri="{19B8F6BF-5375-455C-9EA6-DF929625EA0E}">
        <p15:presenceInfo xmlns:p15="http://schemas.microsoft.com/office/powerpoint/2012/main" userId="C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454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03" autoAdjust="0"/>
    <p:restoredTop sz="95964" autoAdjust="0"/>
  </p:normalViewPr>
  <p:slideViewPr>
    <p:cSldViewPr snapToGrid="0">
      <p:cViewPr varScale="1">
        <p:scale>
          <a:sx n="78" d="100"/>
          <a:sy n="78" d="100"/>
        </p:scale>
        <p:origin x="1788" y="144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058" cy="471175"/>
          </a:xfrm>
          <a:prstGeom prst="rect">
            <a:avLst/>
          </a:prstGeom>
        </p:spPr>
        <p:txBody>
          <a:bodyPr vert="horz" lIns="91703" tIns="45851" rIns="91703" bIns="458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5" y="1"/>
            <a:ext cx="3078058" cy="471175"/>
          </a:xfrm>
          <a:prstGeom prst="rect">
            <a:avLst/>
          </a:prstGeom>
        </p:spPr>
        <p:txBody>
          <a:bodyPr vert="horz" lIns="91703" tIns="45851" rIns="91703" bIns="45851" rtlCol="0"/>
          <a:lstStyle>
            <a:lvl1pPr algn="r">
              <a:defRPr sz="1200"/>
            </a:lvl1pPr>
          </a:lstStyle>
          <a:p>
            <a:fld id="{F2759D73-E0EA-48AA-8A53-969434F1EAFD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73163"/>
            <a:ext cx="2447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3" tIns="45851" rIns="91703" bIns="458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9" y="4517550"/>
            <a:ext cx="5681343" cy="3697767"/>
          </a:xfrm>
          <a:prstGeom prst="rect">
            <a:avLst/>
          </a:prstGeom>
        </p:spPr>
        <p:txBody>
          <a:bodyPr vert="horz" lIns="91703" tIns="45851" rIns="91703" bIns="458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301"/>
            <a:ext cx="3078058" cy="471175"/>
          </a:xfrm>
          <a:prstGeom prst="rect">
            <a:avLst/>
          </a:prstGeom>
        </p:spPr>
        <p:txBody>
          <a:bodyPr vert="horz" lIns="91703" tIns="45851" rIns="91703" bIns="458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5" y="8917301"/>
            <a:ext cx="3078058" cy="471175"/>
          </a:xfrm>
          <a:prstGeom prst="rect">
            <a:avLst/>
          </a:prstGeom>
        </p:spPr>
        <p:txBody>
          <a:bodyPr vert="horz" lIns="91703" tIns="45851" rIns="91703" bIns="45851" rtlCol="0" anchor="b"/>
          <a:lstStyle>
            <a:lvl1pPr algn="r">
              <a:defRPr sz="1200"/>
            </a:lvl1pPr>
          </a:lstStyle>
          <a:p>
            <a:fld id="{093DB881-215B-453B-9C8F-9EEF8100E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1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DB881-215B-453B-9C8F-9EEF8100EC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9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AD46-224F-40CE-8235-F842DFD63256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B6E9-94C2-4474-88BC-5C905486E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EBDF4-226E-41E9-9BDE-BED0CDC82E7D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E1DB-DD17-4572-93EF-CA87A6C26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8DCB-4CF6-4875-B334-2C1BF9E09345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79CE-EB33-4F31-BD31-50C9C9145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162AC-4BB2-4B2C-B0EC-303CE7F7A26A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83DA-6836-42DA-B71A-A53D1A867E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E981-2746-4D25-AAD6-82D1CBEE8D85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30B5-0378-4515-A5A9-E09B18BDC4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C0BE-5550-4123-815C-265F69D74C7D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5D57D-5C0A-406F-A1B0-C0BEFA3AC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F1FC-C9D5-4CB0-B386-A32292E95BDD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AD6A-A0D6-4915-BCD5-155AA19E8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5A2F-6ABE-4ADD-813B-694BD4815456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7067C-59A0-48EF-A1A0-095D42E8BD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5FCC-62A2-457B-B42F-EED68459E148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DDC7-0674-4654-9F00-9C3C28DD3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123E4-DDA6-405A-9A02-744B1C46E1D3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6276F-94F5-47BE-BE81-6D099D789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3B24-9A76-4537-B248-2F6C2A6F1952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865BB-1B64-4631-A28F-D00C47983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8938" y="403225"/>
            <a:ext cx="6994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8938" y="2346325"/>
            <a:ext cx="69945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73AFEF-DB75-4638-8484-F4052B5838D1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F67506-34C7-4201-A763-B69F41376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hyperlink" Target="http://www.youtube.com/wmofschaf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6ECD96-58C8-4776-54A3-C3E5383FE9DB}"/>
              </a:ext>
            </a:extLst>
          </p:cNvPr>
          <p:cNvSpPr/>
          <p:nvPr/>
        </p:nvSpPr>
        <p:spPr>
          <a:xfrm>
            <a:off x="-32927" y="1538605"/>
            <a:ext cx="2572845" cy="6973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8512492"/>
            <a:ext cx="2656653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334" y="8657549"/>
            <a:ext cx="2573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Museum Members Free</a:t>
            </a:r>
          </a:p>
          <a:p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Non-Members: $15</a:t>
            </a:r>
          </a:p>
          <a:p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Parking Available in</a:t>
            </a:r>
          </a:p>
          <a:p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Museum Lot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63117" y="8512492"/>
            <a:ext cx="2509284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40400" y="8634052"/>
            <a:ext cx="1857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3315 Airport Drive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Torrance, CA 90505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(310) 326-9544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www.wmof.com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-27921" y="1528269"/>
            <a:ext cx="2573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21 February 2026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11 AM Lecture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14700" y="46978"/>
            <a:ext cx="3680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Celebrity Lecture Series</a:t>
            </a:r>
          </a:p>
        </p:txBody>
      </p:sp>
      <p:sp>
        <p:nvSpPr>
          <p:cNvPr id="23" name="AutoShape 2" descr="Image result for republic of vietnam flag"/>
          <p:cNvSpPr>
            <a:spLocks noChangeAspect="1" noChangeArrowheads="1"/>
          </p:cNvSpPr>
          <p:nvPr/>
        </p:nvSpPr>
        <p:spPr bwMode="auto">
          <a:xfrm>
            <a:off x="349912" y="2231032"/>
            <a:ext cx="19431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3DC24E-032E-4C2A-A856-B12347D7FB5C}"/>
              </a:ext>
            </a:extLst>
          </p:cNvPr>
          <p:cNvSpPr/>
          <p:nvPr/>
        </p:nvSpPr>
        <p:spPr>
          <a:xfrm>
            <a:off x="-1088571" y="6738155"/>
            <a:ext cx="1562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6BAA18-62F5-41E3-9AFC-9D15ECE78719}"/>
              </a:ext>
            </a:extLst>
          </p:cNvPr>
          <p:cNvSpPr/>
          <p:nvPr/>
        </p:nvSpPr>
        <p:spPr>
          <a:xfrm>
            <a:off x="-571500" y="6048139"/>
            <a:ext cx="3886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30B78F9-4C6F-40C5-A7F3-4BF24F0D85D5}"/>
              </a:ext>
            </a:extLst>
          </p:cNvPr>
          <p:cNvSpPr/>
          <p:nvPr/>
        </p:nvSpPr>
        <p:spPr>
          <a:xfrm>
            <a:off x="209810" y="6957704"/>
            <a:ext cx="2154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EAE9B7-38E1-406D-841E-74482EDF21E7}"/>
              </a:ext>
            </a:extLst>
          </p:cNvPr>
          <p:cNvSpPr/>
          <p:nvPr/>
        </p:nvSpPr>
        <p:spPr>
          <a:xfrm rot="5400000">
            <a:off x="-1188502" y="7183624"/>
            <a:ext cx="1396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3181CF-E936-4E48-84EA-7BB36D2CD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6" y="215055"/>
            <a:ext cx="2710073" cy="1040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286164-CBD2-43CB-BC97-DC906697F93E}"/>
              </a:ext>
            </a:extLst>
          </p:cNvPr>
          <p:cNvSpPr/>
          <p:nvPr/>
        </p:nvSpPr>
        <p:spPr>
          <a:xfrm>
            <a:off x="1177" y="6245891"/>
            <a:ext cx="2363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3F4C0E-5790-4E9F-B14E-790629EC005D}"/>
              </a:ext>
            </a:extLst>
          </p:cNvPr>
          <p:cNvSpPr/>
          <p:nvPr/>
        </p:nvSpPr>
        <p:spPr>
          <a:xfrm>
            <a:off x="-30974" y="6906397"/>
            <a:ext cx="2579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Northrop Grumman Fellow and Chief Mission Architect for Science and Robotic  Exploration will provide a fascinating look at “Inventing Tomorrow: Imagining the Space Observatories of the Future”.</a:t>
            </a:r>
          </a:p>
          <a:p>
            <a:pPr algn="ctr"/>
            <a:endParaRPr lang="en-US" sz="1400" b="1" dirty="0">
              <a:latin typeface="Arial Narrow" panose="020B0606020202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9CCB09-1C61-48F4-B6D0-3AEF60172908}"/>
              </a:ext>
            </a:extLst>
          </p:cNvPr>
          <p:cNvSpPr/>
          <p:nvPr/>
        </p:nvSpPr>
        <p:spPr>
          <a:xfrm>
            <a:off x="2656653" y="8512492"/>
            <a:ext cx="2599147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6021D7-CB46-49FB-8F4A-A0E7E17730E8}"/>
              </a:ext>
            </a:extLst>
          </p:cNvPr>
          <p:cNvSpPr/>
          <p:nvPr/>
        </p:nvSpPr>
        <p:spPr>
          <a:xfrm>
            <a:off x="2463920" y="8737009"/>
            <a:ext cx="2122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Find Us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On YouTube</a:t>
            </a:r>
          </a:p>
          <a:p>
            <a:pPr algn="ctr"/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1400" b="1" dirty="0">
              <a:solidFill>
                <a:srgbClr val="454027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2" descr="YouTube is getting a new logo every week this month – here's why | Creative  Bloq">
            <a:hlinkClick r:id="rId4"/>
            <a:extLst>
              <a:ext uri="{FF2B5EF4-FFF2-40B4-BE49-F238E27FC236}">
                <a16:creationId xmlns:a16="http://schemas.microsoft.com/office/drawing/2014/main" id="{358204FB-8282-4AA6-9B1C-37E22B259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t="26679" r="5077" b="26650"/>
          <a:stretch/>
        </p:blipFill>
        <p:spPr bwMode="auto">
          <a:xfrm>
            <a:off x="2806768" y="9298845"/>
            <a:ext cx="1409700" cy="4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09D8B22-31A2-296A-1FF4-1E9F90BBBCFB}"/>
              </a:ext>
            </a:extLst>
          </p:cNvPr>
          <p:cNvSpPr/>
          <p:nvPr/>
        </p:nvSpPr>
        <p:spPr>
          <a:xfrm>
            <a:off x="2544203" y="4801382"/>
            <a:ext cx="5093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dirty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just"/>
            <a:endParaRPr lang="en-US" sz="1400" dirty="0"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FE24CB-FF5A-11F5-FB35-23496BC45075}"/>
              </a:ext>
            </a:extLst>
          </p:cNvPr>
          <p:cNvSpPr/>
          <p:nvPr/>
        </p:nvSpPr>
        <p:spPr>
          <a:xfrm>
            <a:off x="2603491" y="2556499"/>
            <a:ext cx="4943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C456D5-47FC-EAD6-0185-F26A8C91B9DB}"/>
              </a:ext>
            </a:extLst>
          </p:cNvPr>
          <p:cNvSpPr txBox="1"/>
          <p:nvPr/>
        </p:nvSpPr>
        <p:spPr>
          <a:xfrm>
            <a:off x="16210015" y="-1213712"/>
            <a:ext cx="2445283" cy="13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0F8303-6500-9E44-0D1B-6354846AC035}"/>
              </a:ext>
            </a:extLst>
          </p:cNvPr>
          <p:cNvSpPr txBox="1"/>
          <p:nvPr/>
        </p:nvSpPr>
        <p:spPr>
          <a:xfrm>
            <a:off x="2534911" y="1799277"/>
            <a:ext cx="507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rgbClr val="00000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 fontAlgn="base"/>
            <a:endParaRPr lang="en-US" b="0" i="0" dirty="0">
              <a:solidFill>
                <a:srgbClr val="000000"/>
              </a:solidFill>
              <a:effectLst/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4" name="Picture 10" descr="Torrance Refinery">
            <a:extLst>
              <a:ext uri="{FF2B5EF4-FFF2-40B4-BE49-F238E27FC236}">
                <a16:creationId xmlns:a16="http://schemas.microsoft.com/office/drawing/2014/main" id="{C0593565-C91B-B7A7-A814-0773E758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12" y="7724163"/>
            <a:ext cx="1735094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3BBA0B4-CE08-D034-92ED-7672FAF2362D}"/>
              </a:ext>
            </a:extLst>
          </p:cNvPr>
          <p:cNvSpPr txBox="1"/>
          <p:nvPr/>
        </p:nvSpPr>
        <p:spPr>
          <a:xfrm>
            <a:off x="3078491" y="7851547"/>
            <a:ext cx="28204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by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75C32-1FB7-73E5-B8C4-3447BC2EB960}"/>
              </a:ext>
            </a:extLst>
          </p:cNvPr>
          <p:cNvSpPr/>
          <p:nvPr/>
        </p:nvSpPr>
        <p:spPr>
          <a:xfrm>
            <a:off x="2468834" y="589820"/>
            <a:ext cx="52442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DC1CCE-01F2-D645-FEBF-2DCFD985A717}"/>
              </a:ext>
            </a:extLst>
          </p:cNvPr>
          <p:cNvSpPr txBox="1"/>
          <p:nvPr/>
        </p:nvSpPr>
        <p:spPr>
          <a:xfrm>
            <a:off x="0" y="3926353"/>
            <a:ext cx="24129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Thomas H. Hahn  Ph.D.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UC Berkeley</a:t>
            </a:r>
            <a:endParaRPr lang="en-US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0" dirty="0">
                <a:solidFill>
                  <a:srgbClr val="4747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AFAEA-172F-246A-F7FE-CAEF6E8A4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92" y="8824239"/>
            <a:ext cx="767849" cy="943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7B326C-B889-C6CD-5721-F471EACEB82C}"/>
              </a:ext>
            </a:extLst>
          </p:cNvPr>
          <p:cNvSpPr txBox="1"/>
          <p:nvPr/>
        </p:nvSpPr>
        <p:spPr>
          <a:xfrm>
            <a:off x="2714717" y="513966"/>
            <a:ext cx="48324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 Aviation in China’s Middle Kingdom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BC8B3F-31BC-3C5B-9ADC-074DF650F3B6}"/>
              </a:ext>
            </a:extLst>
          </p:cNvPr>
          <p:cNvSpPr txBox="1"/>
          <p:nvPr/>
        </p:nvSpPr>
        <p:spPr>
          <a:xfrm>
            <a:off x="2651562" y="4356774"/>
            <a:ext cx="48324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Professor Hahn will share the photographic legacy of pioneering German aviator, Captain Hans Koester. This is a rare historical perspective on China from the air during the 1930’s and 1940’s with a focus on the development of airfields, airlines, and the transfer of aviation technology from Germany to China.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A5E4D9-92A1-8BD3-3D96-2F9E1463BAA5}"/>
              </a:ext>
            </a:extLst>
          </p:cNvPr>
          <p:cNvSpPr txBox="1"/>
          <p:nvPr/>
        </p:nvSpPr>
        <p:spPr>
          <a:xfrm>
            <a:off x="-31483" y="6588928"/>
            <a:ext cx="2566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Dr. Jon Arenberg</a:t>
            </a:r>
            <a:endParaRPr lang="en-US" sz="1600" b="1" dirty="0">
              <a:effectLst/>
              <a:latin typeface="Arial Narrow" panose="020B0606020202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8AA1AE-CD2B-E8F9-6065-A3E6F0CDC82E}"/>
              </a:ext>
            </a:extLst>
          </p:cNvPr>
          <p:cNvSpPr txBox="1"/>
          <p:nvPr/>
        </p:nvSpPr>
        <p:spPr>
          <a:xfrm>
            <a:off x="187201" y="4965450"/>
            <a:ext cx="2258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21 March</a:t>
            </a:r>
            <a:r>
              <a:rPr lang="en-US" b="1" u="sng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1" u="sng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2026</a:t>
            </a:r>
            <a:endParaRPr lang="en-US" sz="2000" b="1" u="sng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1DBF40-BCDF-C2B2-5900-9CB6B55971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12323" r="10076" b="18740"/>
          <a:stretch>
            <a:fillRect/>
          </a:stretch>
        </p:blipFill>
        <p:spPr>
          <a:xfrm>
            <a:off x="2732181" y="6375200"/>
            <a:ext cx="1874198" cy="1230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7216D-92E3-2226-B2AB-4642B805A9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6" t="44049" r="8409" b="17385"/>
          <a:stretch>
            <a:fillRect/>
          </a:stretch>
        </p:blipFill>
        <p:spPr bwMode="auto">
          <a:xfrm>
            <a:off x="2720509" y="2113910"/>
            <a:ext cx="4676478" cy="218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A83E664-B1B1-1399-498A-527B8A880F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2"/>
          <a:stretch>
            <a:fillRect/>
          </a:stretch>
        </p:blipFill>
        <p:spPr>
          <a:xfrm>
            <a:off x="576495" y="2206655"/>
            <a:ext cx="1354000" cy="1683109"/>
          </a:xfrm>
          <a:prstGeom prst="rect">
            <a:avLst/>
          </a:prstGeom>
        </p:spPr>
      </p:pic>
      <p:pic>
        <p:nvPicPr>
          <p:cNvPr id="1026" name="Picture 2" descr="Jonathan Arenberg, Chief Engineer of NASA’s James Webb Space Telescope,  Northrop Grumman">
            <a:extLst>
              <a:ext uri="{FF2B5EF4-FFF2-40B4-BE49-F238E27FC236}">
                <a16:creationId xmlns:a16="http://schemas.microsoft.com/office/drawing/2014/main" id="{CAF5117A-E4F5-363F-689F-E336041B3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t="9368" r="40986" b="20358"/>
          <a:stretch>
            <a:fillRect/>
          </a:stretch>
        </p:blipFill>
        <p:spPr bwMode="auto">
          <a:xfrm>
            <a:off x="581232" y="5403136"/>
            <a:ext cx="1227578" cy="11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69977_mit Chinamantel-neu-twk-Tiefen">
            <a:extLst>
              <a:ext uri="{FF2B5EF4-FFF2-40B4-BE49-F238E27FC236}">
                <a16:creationId xmlns:a16="http://schemas.microsoft.com/office/drawing/2014/main" id="{A3376887-FA6B-EC20-D7BF-99885D9D66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2"/>
          <a:stretch>
            <a:fillRect/>
          </a:stretch>
        </p:blipFill>
        <p:spPr bwMode="auto">
          <a:xfrm>
            <a:off x="6328799" y="6368210"/>
            <a:ext cx="1089062" cy="124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6E881C5-8E4C-8246-FB14-AFFC012E38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13346" r="12661" b="15212"/>
          <a:stretch>
            <a:fillRect/>
          </a:stretch>
        </p:blipFill>
        <p:spPr>
          <a:xfrm>
            <a:off x="4597437" y="6380979"/>
            <a:ext cx="1743580" cy="12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oF Celebritry Lecture.potx" id="{F36CA226-B6B6-40DC-BDAB-B3DD80377D0E}" vid="{100F37D1-4DD1-4DB6-9540-540DA42B7F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WMoF Celebritry Lecture</Template>
  <TotalTime>1171</TotalTime>
  <Words>158</Words>
  <Application>Microsoft Office PowerPoint</Application>
  <PresentationFormat>Custom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 Narrow</vt:lpstr>
      <vt:lpstr>Arial</vt:lpstr>
      <vt:lpstr>Arial Black</vt:lpstr>
      <vt:lpstr>Arial Narrow</vt:lpstr>
      <vt:lpstr>Arial Rounded MT Bold</vt:lpstr>
      <vt:lpstr>Calibri</vt:lpstr>
      <vt:lpstr>Tahoma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</dc:creator>
  <cp:lastModifiedBy>Cindy's HP Desktop</cp:lastModifiedBy>
  <cp:revision>818</cp:revision>
  <cp:lastPrinted>2026-01-16T05:10:31Z</cp:lastPrinted>
  <dcterms:created xsi:type="dcterms:W3CDTF">2017-06-13T14:25:52Z</dcterms:created>
  <dcterms:modified xsi:type="dcterms:W3CDTF">2026-01-21T03:42:57Z</dcterms:modified>
</cp:coreProperties>
</file>